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311" r:id="rId6"/>
    <p:sldId id="312" r:id="rId7"/>
    <p:sldId id="313" r:id="rId8"/>
    <p:sldId id="260"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18" r:id="rId26"/>
    <p:sldId id="319" r:id="rId27"/>
    <p:sldId id="282" r:id="rId28"/>
    <p:sldId id="305" r:id="rId29"/>
    <p:sldId id="308" r:id="rId30"/>
    <p:sldId id="300" r:id="rId31"/>
    <p:sldId id="298" r:id="rId32"/>
    <p:sldId id="283" r:id="rId33"/>
    <p:sldId id="315" r:id="rId34"/>
    <p:sldId id="285" r:id="rId35"/>
    <p:sldId id="304" r:id="rId36"/>
    <p:sldId id="323" r:id="rId37"/>
    <p:sldId id="309" r:id="rId38"/>
    <p:sldId id="321" r:id="rId39"/>
    <p:sldId id="322" r:id="rId40"/>
    <p:sldId id="29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87" autoAdjust="0"/>
    <p:restoredTop sz="73907" autoAdjust="0"/>
  </p:normalViewPr>
  <p:slideViewPr>
    <p:cSldViewPr snapToGrid="0">
      <p:cViewPr varScale="1">
        <p:scale>
          <a:sx n="63" d="100"/>
          <a:sy n="63" d="100"/>
        </p:scale>
        <p:origin x="52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DCAD8-9154-4AD8-AB60-51ACD36F44CC}" type="datetimeFigureOut">
              <a:rPr lang="en-US" smtClean="0"/>
              <a:t>10/19/2022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58DD8-CAA1-413A-A83C-6B1109D332CC}" type="slidenum">
              <a:rPr lang="en-US" smtClean="0"/>
              <a:t>‹#›</a:t>
            </a:fld>
            <a:endParaRPr lang="en-US"/>
          </a:p>
        </p:txBody>
      </p:sp>
    </p:spTree>
    <p:extLst>
      <p:ext uri="{BB962C8B-B14F-4D97-AF65-F5344CB8AC3E}">
        <p14:creationId xmlns:p14="http://schemas.microsoft.com/office/powerpoint/2010/main" val="100221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1</a:t>
            </a:fld>
            <a:endParaRPr lang="en-US"/>
          </a:p>
        </p:txBody>
      </p:sp>
    </p:spTree>
    <p:extLst>
      <p:ext uri="{BB962C8B-B14F-4D97-AF65-F5344CB8AC3E}">
        <p14:creationId xmlns:p14="http://schemas.microsoft.com/office/powerpoint/2010/main" val="2014664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10</a:t>
            </a:fld>
            <a:endParaRPr lang="en-US"/>
          </a:p>
        </p:txBody>
      </p:sp>
    </p:spTree>
    <p:extLst>
      <p:ext uri="{BB962C8B-B14F-4D97-AF65-F5344CB8AC3E}">
        <p14:creationId xmlns:p14="http://schemas.microsoft.com/office/powerpoint/2010/main" val="157177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11</a:t>
            </a:fld>
            <a:endParaRPr lang="en-US"/>
          </a:p>
        </p:txBody>
      </p:sp>
    </p:spTree>
    <p:extLst>
      <p:ext uri="{BB962C8B-B14F-4D97-AF65-F5344CB8AC3E}">
        <p14:creationId xmlns:p14="http://schemas.microsoft.com/office/powerpoint/2010/main" val="3690676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12</a:t>
            </a:fld>
            <a:endParaRPr lang="en-US"/>
          </a:p>
        </p:txBody>
      </p:sp>
    </p:spTree>
    <p:extLst>
      <p:ext uri="{BB962C8B-B14F-4D97-AF65-F5344CB8AC3E}">
        <p14:creationId xmlns:p14="http://schemas.microsoft.com/office/powerpoint/2010/main" val="55583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13</a:t>
            </a:fld>
            <a:endParaRPr lang="en-US"/>
          </a:p>
        </p:txBody>
      </p:sp>
    </p:spTree>
    <p:extLst>
      <p:ext uri="{BB962C8B-B14F-4D97-AF65-F5344CB8AC3E}">
        <p14:creationId xmlns:p14="http://schemas.microsoft.com/office/powerpoint/2010/main" val="4013822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14</a:t>
            </a:fld>
            <a:endParaRPr lang="en-US"/>
          </a:p>
        </p:txBody>
      </p:sp>
    </p:spTree>
    <p:extLst>
      <p:ext uri="{BB962C8B-B14F-4D97-AF65-F5344CB8AC3E}">
        <p14:creationId xmlns:p14="http://schemas.microsoft.com/office/powerpoint/2010/main" val="4160043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15</a:t>
            </a:fld>
            <a:endParaRPr lang="en-US"/>
          </a:p>
        </p:txBody>
      </p:sp>
    </p:spTree>
    <p:extLst>
      <p:ext uri="{BB962C8B-B14F-4D97-AF65-F5344CB8AC3E}">
        <p14:creationId xmlns:p14="http://schemas.microsoft.com/office/powerpoint/2010/main" val="810676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16</a:t>
            </a:fld>
            <a:endParaRPr lang="en-US"/>
          </a:p>
        </p:txBody>
      </p:sp>
    </p:spTree>
    <p:extLst>
      <p:ext uri="{BB962C8B-B14F-4D97-AF65-F5344CB8AC3E}">
        <p14:creationId xmlns:p14="http://schemas.microsoft.com/office/powerpoint/2010/main" val="190406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17</a:t>
            </a:fld>
            <a:endParaRPr lang="en-US"/>
          </a:p>
        </p:txBody>
      </p:sp>
    </p:spTree>
    <p:extLst>
      <p:ext uri="{BB962C8B-B14F-4D97-AF65-F5344CB8AC3E}">
        <p14:creationId xmlns:p14="http://schemas.microsoft.com/office/powerpoint/2010/main" val="1521334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18</a:t>
            </a:fld>
            <a:endParaRPr lang="en-US"/>
          </a:p>
        </p:txBody>
      </p:sp>
    </p:spTree>
    <p:extLst>
      <p:ext uri="{BB962C8B-B14F-4D97-AF65-F5344CB8AC3E}">
        <p14:creationId xmlns:p14="http://schemas.microsoft.com/office/powerpoint/2010/main" val="348832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19</a:t>
            </a:fld>
            <a:endParaRPr lang="en-US"/>
          </a:p>
        </p:txBody>
      </p:sp>
    </p:spTree>
    <p:extLst>
      <p:ext uri="{BB962C8B-B14F-4D97-AF65-F5344CB8AC3E}">
        <p14:creationId xmlns:p14="http://schemas.microsoft.com/office/powerpoint/2010/main" val="42654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59159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20</a:t>
            </a:fld>
            <a:endParaRPr lang="en-US"/>
          </a:p>
        </p:txBody>
      </p:sp>
    </p:spTree>
    <p:extLst>
      <p:ext uri="{BB962C8B-B14F-4D97-AF65-F5344CB8AC3E}">
        <p14:creationId xmlns:p14="http://schemas.microsoft.com/office/powerpoint/2010/main" val="2671816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21</a:t>
            </a:fld>
            <a:endParaRPr lang="en-US"/>
          </a:p>
        </p:txBody>
      </p:sp>
    </p:spTree>
    <p:extLst>
      <p:ext uri="{BB962C8B-B14F-4D97-AF65-F5344CB8AC3E}">
        <p14:creationId xmlns:p14="http://schemas.microsoft.com/office/powerpoint/2010/main" val="3359750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58DD8-CAA1-413A-A83C-6B1109D332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1182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58DD8-CAA1-413A-A83C-6B1109D332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5138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24</a:t>
            </a:fld>
            <a:endParaRPr lang="en-US"/>
          </a:p>
        </p:txBody>
      </p:sp>
    </p:spTree>
    <p:extLst>
      <p:ext uri="{BB962C8B-B14F-4D97-AF65-F5344CB8AC3E}">
        <p14:creationId xmlns:p14="http://schemas.microsoft.com/office/powerpoint/2010/main" val="1515249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15249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71558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71774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71774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29</a:t>
            </a:fld>
            <a:endParaRPr lang="en-US"/>
          </a:p>
        </p:txBody>
      </p:sp>
    </p:spTree>
    <p:extLst>
      <p:ext uri="{BB962C8B-B14F-4D97-AF65-F5344CB8AC3E}">
        <p14:creationId xmlns:p14="http://schemas.microsoft.com/office/powerpoint/2010/main" val="53499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859159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795473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31</a:t>
            </a:fld>
            <a:endParaRPr lang="en-US"/>
          </a:p>
        </p:txBody>
      </p:sp>
    </p:spTree>
    <p:extLst>
      <p:ext uri="{BB962C8B-B14F-4D97-AF65-F5344CB8AC3E}">
        <p14:creationId xmlns:p14="http://schemas.microsoft.com/office/powerpoint/2010/main" val="2441590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11970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58DD8-CAA1-413A-A83C-6B1109D332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001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515249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58DD8-CAA1-413A-A83C-6B1109D332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251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58DD8-CAA1-413A-A83C-6B1109D332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998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37</a:t>
            </a:fld>
            <a:endParaRPr lang="en-US"/>
          </a:p>
        </p:txBody>
      </p:sp>
    </p:spTree>
    <p:extLst>
      <p:ext uri="{BB962C8B-B14F-4D97-AF65-F5344CB8AC3E}">
        <p14:creationId xmlns:p14="http://schemas.microsoft.com/office/powerpoint/2010/main" val="62094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5915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5</a:t>
            </a:fld>
            <a:endParaRPr lang="en-US"/>
          </a:p>
        </p:txBody>
      </p:sp>
    </p:spTree>
    <p:extLst>
      <p:ext uri="{BB962C8B-B14F-4D97-AF65-F5344CB8AC3E}">
        <p14:creationId xmlns:p14="http://schemas.microsoft.com/office/powerpoint/2010/main" val="301957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6</a:t>
            </a:fld>
            <a:endParaRPr lang="en-US"/>
          </a:p>
        </p:txBody>
      </p:sp>
    </p:spTree>
    <p:extLst>
      <p:ext uri="{BB962C8B-B14F-4D97-AF65-F5344CB8AC3E}">
        <p14:creationId xmlns:p14="http://schemas.microsoft.com/office/powerpoint/2010/main" val="2410001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7</a:t>
            </a:fld>
            <a:endParaRPr lang="en-US"/>
          </a:p>
        </p:txBody>
      </p:sp>
    </p:spTree>
    <p:extLst>
      <p:ext uri="{BB962C8B-B14F-4D97-AF65-F5344CB8AC3E}">
        <p14:creationId xmlns:p14="http://schemas.microsoft.com/office/powerpoint/2010/main" val="4019385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8</a:t>
            </a:fld>
            <a:endParaRPr lang="en-US"/>
          </a:p>
        </p:txBody>
      </p:sp>
    </p:spTree>
    <p:extLst>
      <p:ext uri="{BB962C8B-B14F-4D97-AF65-F5344CB8AC3E}">
        <p14:creationId xmlns:p14="http://schemas.microsoft.com/office/powerpoint/2010/main" val="375311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8DD8-CAA1-413A-A83C-6B1109D332CC}" type="slidenum">
              <a:rPr lang="en-US" smtClean="0"/>
              <a:t>9</a:t>
            </a:fld>
            <a:endParaRPr lang="en-US"/>
          </a:p>
        </p:txBody>
      </p:sp>
    </p:spTree>
    <p:extLst>
      <p:ext uri="{BB962C8B-B14F-4D97-AF65-F5344CB8AC3E}">
        <p14:creationId xmlns:p14="http://schemas.microsoft.com/office/powerpoint/2010/main" val="185915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BEECB3-E97A-4AD2-A129-E507B6B01D6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86767-9E0C-4FA4-BFD8-30D90F217A14}" type="slidenum">
              <a:rPr lang="en-US" smtClean="0"/>
              <a:t>‹#›</a:t>
            </a:fld>
            <a:endParaRPr lang="en-US"/>
          </a:p>
        </p:txBody>
      </p:sp>
    </p:spTree>
    <p:extLst>
      <p:ext uri="{BB962C8B-B14F-4D97-AF65-F5344CB8AC3E}">
        <p14:creationId xmlns:p14="http://schemas.microsoft.com/office/powerpoint/2010/main" val="120202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BEECB3-E97A-4AD2-A129-E507B6B01D6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86767-9E0C-4FA4-BFD8-30D90F217A14}" type="slidenum">
              <a:rPr lang="en-US" smtClean="0"/>
              <a:t>‹#›</a:t>
            </a:fld>
            <a:endParaRPr lang="en-US"/>
          </a:p>
        </p:txBody>
      </p:sp>
    </p:spTree>
    <p:extLst>
      <p:ext uri="{BB962C8B-B14F-4D97-AF65-F5344CB8AC3E}">
        <p14:creationId xmlns:p14="http://schemas.microsoft.com/office/powerpoint/2010/main" val="361335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BEECB3-E97A-4AD2-A129-E507B6B01D6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86767-9E0C-4FA4-BFD8-30D90F217A14}" type="slidenum">
              <a:rPr lang="en-US" smtClean="0"/>
              <a:t>‹#›</a:t>
            </a:fld>
            <a:endParaRPr lang="en-US"/>
          </a:p>
        </p:txBody>
      </p:sp>
    </p:spTree>
    <p:extLst>
      <p:ext uri="{BB962C8B-B14F-4D97-AF65-F5344CB8AC3E}">
        <p14:creationId xmlns:p14="http://schemas.microsoft.com/office/powerpoint/2010/main" val="266205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BEECB3-E97A-4AD2-A129-E507B6B01D6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86767-9E0C-4FA4-BFD8-30D90F217A14}" type="slidenum">
              <a:rPr lang="en-US" smtClean="0"/>
              <a:t>‹#›</a:t>
            </a:fld>
            <a:endParaRPr lang="en-US"/>
          </a:p>
        </p:txBody>
      </p:sp>
    </p:spTree>
    <p:extLst>
      <p:ext uri="{BB962C8B-B14F-4D97-AF65-F5344CB8AC3E}">
        <p14:creationId xmlns:p14="http://schemas.microsoft.com/office/powerpoint/2010/main" val="285804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BEECB3-E97A-4AD2-A129-E507B6B01D6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86767-9E0C-4FA4-BFD8-30D90F217A14}" type="slidenum">
              <a:rPr lang="en-US" smtClean="0"/>
              <a:t>‹#›</a:t>
            </a:fld>
            <a:endParaRPr lang="en-US"/>
          </a:p>
        </p:txBody>
      </p:sp>
    </p:spTree>
    <p:extLst>
      <p:ext uri="{BB962C8B-B14F-4D97-AF65-F5344CB8AC3E}">
        <p14:creationId xmlns:p14="http://schemas.microsoft.com/office/powerpoint/2010/main" val="231642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BEECB3-E97A-4AD2-A129-E507B6B01D6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86767-9E0C-4FA4-BFD8-30D90F217A14}" type="slidenum">
              <a:rPr lang="en-US" smtClean="0"/>
              <a:t>‹#›</a:t>
            </a:fld>
            <a:endParaRPr lang="en-US"/>
          </a:p>
        </p:txBody>
      </p:sp>
    </p:spTree>
    <p:extLst>
      <p:ext uri="{BB962C8B-B14F-4D97-AF65-F5344CB8AC3E}">
        <p14:creationId xmlns:p14="http://schemas.microsoft.com/office/powerpoint/2010/main" val="272119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BEECB3-E97A-4AD2-A129-E507B6B01D67}"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86767-9E0C-4FA4-BFD8-30D90F217A14}" type="slidenum">
              <a:rPr lang="en-US" smtClean="0"/>
              <a:t>‹#›</a:t>
            </a:fld>
            <a:endParaRPr lang="en-US"/>
          </a:p>
        </p:txBody>
      </p:sp>
    </p:spTree>
    <p:extLst>
      <p:ext uri="{BB962C8B-B14F-4D97-AF65-F5344CB8AC3E}">
        <p14:creationId xmlns:p14="http://schemas.microsoft.com/office/powerpoint/2010/main" val="362852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BEECB3-E97A-4AD2-A129-E507B6B01D67}"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86767-9E0C-4FA4-BFD8-30D90F217A14}" type="slidenum">
              <a:rPr lang="en-US" smtClean="0"/>
              <a:t>‹#›</a:t>
            </a:fld>
            <a:endParaRPr lang="en-US"/>
          </a:p>
        </p:txBody>
      </p:sp>
    </p:spTree>
    <p:extLst>
      <p:ext uri="{BB962C8B-B14F-4D97-AF65-F5344CB8AC3E}">
        <p14:creationId xmlns:p14="http://schemas.microsoft.com/office/powerpoint/2010/main" val="227038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ECB3-E97A-4AD2-A129-E507B6B01D67}"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86767-9E0C-4FA4-BFD8-30D90F217A14}" type="slidenum">
              <a:rPr lang="en-US" smtClean="0"/>
              <a:t>‹#›</a:t>
            </a:fld>
            <a:endParaRPr lang="en-US"/>
          </a:p>
        </p:txBody>
      </p:sp>
    </p:spTree>
    <p:extLst>
      <p:ext uri="{BB962C8B-B14F-4D97-AF65-F5344CB8AC3E}">
        <p14:creationId xmlns:p14="http://schemas.microsoft.com/office/powerpoint/2010/main" val="341036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BEECB3-E97A-4AD2-A129-E507B6B01D6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86767-9E0C-4FA4-BFD8-30D90F217A14}" type="slidenum">
              <a:rPr lang="en-US" smtClean="0"/>
              <a:t>‹#›</a:t>
            </a:fld>
            <a:endParaRPr lang="en-US"/>
          </a:p>
        </p:txBody>
      </p:sp>
    </p:spTree>
    <p:extLst>
      <p:ext uri="{BB962C8B-B14F-4D97-AF65-F5344CB8AC3E}">
        <p14:creationId xmlns:p14="http://schemas.microsoft.com/office/powerpoint/2010/main" val="215554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BEECB3-E97A-4AD2-A129-E507B6B01D6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86767-9E0C-4FA4-BFD8-30D90F217A14}" type="slidenum">
              <a:rPr lang="en-US" smtClean="0"/>
              <a:t>‹#›</a:t>
            </a:fld>
            <a:endParaRPr lang="en-US"/>
          </a:p>
        </p:txBody>
      </p:sp>
    </p:spTree>
    <p:extLst>
      <p:ext uri="{BB962C8B-B14F-4D97-AF65-F5344CB8AC3E}">
        <p14:creationId xmlns:p14="http://schemas.microsoft.com/office/powerpoint/2010/main" val="289973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ECB3-E97A-4AD2-A129-E507B6B01D67}" type="datetimeFigureOut">
              <a:rPr lang="en-US" smtClean="0"/>
              <a:t>10/19/2022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86767-9E0C-4FA4-BFD8-30D90F217A14}" type="slidenum">
              <a:rPr lang="en-US" smtClean="0"/>
              <a:t>‹#›</a:t>
            </a:fld>
            <a:endParaRPr lang="en-US"/>
          </a:p>
        </p:txBody>
      </p:sp>
      <p:pic>
        <p:nvPicPr>
          <p:cNvPr id="8" name="Picture 7" descr="A drawing of a person&#10;&#10;Description automatically generated">
            <a:extLst>
              <a:ext uri="{FF2B5EF4-FFF2-40B4-BE49-F238E27FC236}">
                <a16:creationId xmlns:a16="http://schemas.microsoft.com/office/drawing/2014/main" id="{EBEB1AD3-55F6-4387-8F14-8B1515D1FE8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16582" y="6271442"/>
            <a:ext cx="1274435" cy="442866"/>
          </a:xfrm>
          <a:prstGeom prst="rect">
            <a:avLst/>
          </a:prstGeom>
        </p:spPr>
      </p:pic>
    </p:spTree>
    <p:extLst>
      <p:ext uri="{BB962C8B-B14F-4D97-AF65-F5344CB8AC3E}">
        <p14:creationId xmlns:p14="http://schemas.microsoft.com/office/powerpoint/2010/main" val="1559063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96" y="1758528"/>
            <a:ext cx="10058400" cy="2529963"/>
          </a:xfrm>
          <a:prstGeom prst="rect">
            <a:avLst/>
          </a:prstGeom>
        </p:spPr>
      </p:pic>
      <p:sp>
        <p:nvSpPr>
          <p:cNvPr id="2" name="Rectangle 1"/>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219119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THE ISI MODEL:  INFLUENCE STYLES</a:t>
            </a:r>
          </a:p>
        </p:txBody>
      </p:sp>
      <p:pic>
        <p:nvPicPr>
          <p:cNvPr id="8" name="Picture 2"/>
          <p:cNvPicPr>
            <a:picLocks noChangeAspect="1" noChangeArrowheads="1"/>
          </p:cNvPicPr>
          <p:nvPr/>
        </p:nvPicPr>
        <p:blipFill>
          <a:blip r:embed="rId4"/>
          <a:srcRect/>
          <a:stretch>
            <a:fillRect/>
          </a:stretch>
        </p:blipFill>
        <p:spPr bwMode="auto">
          <a:xfrm>
            <a:off x="2398032" y="1696362"/>
            <a:ext cx="7168260" cy="5079806"/>
          </a:xfrm>
          <a:prstGeom prst="rect">
            <a:avLst/>
          </a:prstGeom>
          <a:solidFill>
            <a:schemeClr val="accent3"/>
          </a:solidFill>
          <a:ln w="9525">
            <a:noFill/>
            <a:miter lim="800000"/>
            <a:headEnd/>
            <a:tailEnd/>
          </a:ln>
        </p:spPr>
      </p:pic>
      <p:sp>
        <p:nvSpPr>
          <p:cNvPr id="9" name="TextBox 8"/>
          <p:cNvSpPr txBox="1"/>
          <p:nvPr/>
        </p:nvSpPr>
        <p:spPr>
          <a:xfrm>
            <a:off x="1042639" y="1837943"/>
            <a:ext cx="2268538" cy="954107"/>
          </a:xfrm>
          <a:prstGeom prst="rect">
            <a:avLst/>
          </a:prstGeom>
          <a:noFill/>
        </p:spPr>
        <p:txBody>
          <a:bodyPr>
            <a:spAutoFit/>
          </a:bodyPr>
          <a:lstStyle/>
          <a:p>
            <a:pPr fontAlgn="auto">
              <a:spcBef>
                <a:spcPts val="0"/>
              </a:spcBef>
              <a:spcAft>
                <a:spcPts val="0"/>
              </a:spcAft>
              <a:defRPr/>
            </a:pPr>
            <a:r>
              <a:rPr lang="en-GB" sz="1400" dirty="0">
                <a:latin typeface="Segoe UI" panose="020B0502040204020203" pitchFamily="34" charset="0"/>
                <a:cs typeface="Segoe UI" panose="020B0502040204020203" pitchFamily="34" charset="0"/>
              </a:rPr>
              <a:t>You advocate by </a:t>
            </a:r>
            <a:r>
              <a:rPr lang="en-GB" sz="1400" b="1" dirty="0">
                <a:latin typeface="Segoe UI" panose="020B0502040204020203" pitchFamily="34" charset="0"/>
                <a:cs typeface="Segoe UI" panose="020B0502040204020203" pitchFamily="34" charset="0"/>
              </a:rPr>
              <a:t>debate, insisting </a:t>
            </a:r>
            <a:r>
              <a:rPr lang="en-GB" sz="1400" dirty="0">
                <a:latin typeface="Segoe UI" panose="020B0502040204020203" pitchFamily="34" charset="0"/>
                <a:cs typeface="Segoe UI" panose="020B0502040204020203" pitchFamily="34" charset="0"/>
              </a:rPr>
              <a:t>your ideas are heard and </a:t>
            </a:r>
            <a:r>
              <a:rPr lang="en-GB" sz="1400" b="1" dirty="0">
                <a:latin typeface="Segoe UI" panose="020B0502040204020203" pitchFamily="34" charset="0"/>
                <a:cs typeface="Segoe UI" panose="020B0502040204020203" pitchFamily="34" charset="0"/>
              </a:rPr>
              <a:t>challenging</a:t>
            </a:r>
            <a:r>
              <a:rPr lang="en-GB" sz="1400" dirty="0">
                <a:latin typeface="Segoe UI" panose="020B0502040204020203" pitchFamily="34" charset="0"/>
                <a:cs typeface="Segoe UI" panose="020B0502040204020203" pitchFamily="34" charset="0"/>
              </a:rPr>
              <a:t> the ideas of others.</a:t>
            </a:r>
            <a:endParaRPr lang="en-CA" sz="1400" dirty="0">
              <a:latin typeface="Segoe UI" panose="020B0502040204020203" pitchFamily="34" charset="0"/>
              <a:cs typeface="Segoe UI" panose="020B0502040204020203" pitchFamily="34" charset="0"/>
            </a:endParaRPr>
          </a:p>
        </p:txBody>
      </p:sp>
      <p:sp>
        <p:nvSpPr>
          <p:cNvPr id="10" name="TextBox 9"/>
          <p:cNvSpPr txBox="1"/>
          <p:nvPr/>
        </p:nvSpPr>
        <p:spPr>
          <a:xfrm>
            <a:off x="674878" y="4513898"/>
            <a:ext cx="2268538" cy="738664"/>
          </a:xfrm>
          <a:prstGeom prst="rect">
            <a:avLst/>
          </a:prstGeom>
          <a:noFill/>
        </p:spPr>
        <p:txBody>
          <a:bodyPr>
            <a:spAutoFit/>
          </a:bodyPr>
          <a:lstStyle/>
          <a:p>
            <a:pPr fontAlgn="auto">
              <a:spcBef>
                <a:spcPts val="0"/>
              </a:spcBef>
              <a:spcAft>
                <a:spcPts val="0"/>
              </a:spcAft>
              <a:defRPr/>
            </a:pPr>
            <a:r>
              <a:rPr lang="en-GB" sz="1400" dirty="0">
                <a:latin typeface="Segoe UI" panose="020B0502040204020203" pitchFamily="34" charset="0"/>
                <a:cs typeface="Segoe UI" panose="020B0502040204020203" pitchFamily="34" charset="0"/>
              </a:rPr>
              <a:t>You advocate by </a:t>
            </a:r>
          </a:p>
          <a:p>
            <a:pPr fontAlgn="auto">
              <a:spcBef>
                <a:spcPts val="0"/>
              </a:spcBef>
              <a:spcAft>
                <a:spcPts val="0"/>
              </a:spcAft>
              <a:defRPr/>
            </a:pPr>
            <a:r>
              <a:rPr lang="en-GB" sz="1400" dirty="0">
                <a:latin typeface="Segoe UI" panose="020B0502040204020203" pitchFamily="34" charset="0"/>
                <a:cs typeface="Segoe UI" panose="020B0502040204020203" pitchFamily="34" charset="0"/>
              </a:rPr>
              <a:t>offering </a:t>
            </a:r>
            <a:r>
              <a:rPr lang="en-GB" sz="1400" b="1" dirty="0">
                <a:latin typeface="Segoe UI" panose="020B0502040204020203" pitchFamily="34" charset="0"/>
                <a:cs typeface="Segoe UI" panose="020B0502040204020203" pitchFamily="34" charset="0"/>
              </a:rPr>
              <a:t>logic, rational reasons</a:t>
            </a:r>
            <a:r>
              <a:rPr lang="en-GB" sz="1400" dirty="0">
                <a:latin typeface="Segoe UI" panose="020B0502040204020203" pitchFamily="34" charset="0"/>
                <a:cs typeface="Segoe UI" panose="020B0502040204020203" pitchFamily="34" charset="0"/>
              </a:rPr>
              <a:t> and </a:t>
            </a:r>
            <a:r>
              <a:rPr lang="en-GB" sz="1400" b="1" dirty="0">
                <a:latin typeface="Segoe UI" panose="020B0502040204020203" pitchFamily="34" charset="0"/>
                <a:cs typeface="Segoe UI" panose="020B0502040204020203" pitchFamily="34" charset="0"/>
              </a:rPr>
              <a:t>data</a:t>
            </a:r>
            <a:endParaRPr lang="en-CA" sz="1400" b="1" dirty="0">
              <a:latin typeface="Segoe UI" panose="020B0502040204020203" pitchFamily="34" charset="0"/>
              <a:cs typeface="Segoe UI" panose="020B0502040204020203" pitchFamily="34" charset="0"/>
            </a:endParaRPr>
          </a:p>
        </p:txBody>
      </p:sp>
      <p:sp>
        <p:nvSpPr>
          <p:cNvPr id="11" name="TextBox 10"/>
          <p:cNvSpPr txBox="1">
            <a:spLocks noChangeArrowheads="1"/>
          </p:cNvSpPr>
          <p:nvPr/>
        </p:nvSpPr>
        <p:spPr bwMode="auto">
          <a:xfrm>
            <a:off x="2943416" y="6170187"/>
            <a:ext cx="7129589" cy="523220"/>
          </a:xfrm>
          <a:prstGeom prst="rect">
            <a:avLst/>
          </a:prstGeom>
          <a:solidFill>
            <a:schemeClr val="bg1"/>
          </a:solidFill>
          <a:ln w="9525">
            <a:noFill/>
            <a:miter lim="800000"/>
            <a:headEnd/>
            <a:tailEnd/>
          </a:ln>
        </p:spPr>
        <p:txBody>
          <a:bodyPr wrap="square">
            <a:spAutoFit/>
          </a:bodyPr>
          <a:lstStyle/>
          <a:p>
            <a:pPr fontAlgn="auto">
              <a:spcBef>
                <a:spcPts val="0"/>
              </a:spcBef>
              <a:spcAft>
                <a:spcPts val="0"/>
              </a:spcAft>
              <a:defRPr/>
            </a:pPr>
            <a:r>
              <a:rPr lang="en-GB" sz="1400" dirty="0">
                <a:latin typeface="Segoe UI" panose="020B0502040204020203" pitchFamily="34" charset="0"/>
                <a:cs typeface="Segoe UI" panose="020B0502040204020203" pitchFamily="34" charset="0"/>
              </a:rPr>
              <a:t>You advocate through </a:t>
            </a:r>
            <a:r>
              <a:rPr lang="en-GB" sz="1400" b="1" dirty="0">
                <a:latin typeface="Segoe UI" panose="020B0502040204020203" pitchFamily="34" charset="0"/>
                <a:cs typeface="Segoe UI" panose="020B0502040204020203" pitchFamily="34" charset="0"/>
              </a:rPr>
              <a:t>compromises, concessions </a:t>
            </a:r>
            <a:r>
              <a:rPr lang="en-GB" sz="1400" dirty="0">
                <a:latin typeface="Segoe UI" panose="020B0502040204020203" pitchFamily="34" charset="0"/>
                <a:cs typeface="Segoe UI" panose="020B0502040204020203" pitchFamily="34" charset="0"/>
              </a:rPr>
              <a:t>and </a:t>
            </a:r>
            <a:r>
              <a:rPr lang="en-GB" sz="1400" b="1" dirty="0">
                <a:latin typeface="Segoe UI" panose="020B0502040204020203" pitchFamily="34" charset="0"/>
                <a:cs typeface="Segoe UI" panose="020B0502040204020203" pitchFamily="34" charset="0"/>
              </a:rPr>
              <a:t>trade-offs</a:t>
            </a:r>
            <a:r>
              <a:rPr lang="en-GB" sz="1400" dirty="0">
                <a:latin typeface="Segoe UI" panose="020B0502040204020203" pitchFamily="34" charset="0"/>
                <a:cs typeface="Segoe UI" panose="020B0502040204020203" pitchFamily="34" charset="0"/>
              </a:rPr>
              <a:t> to reach outcomes that satisfy your greater interest. </a:t>
            </a:r>
            <a:endParaRPr lang="en-CA" sz="1400" dirty="0">
              <a:latin typeface="Segoe UI" panose="020B0502040204020203" pitchFamily="34" charset="0"/>
              <a:cs typeface="Segoe UI" panose="020B0502040204020203" pitchFamily="34" charset="0"/>
            </a:endParaRPr>
          </a:p>
        </p:txBody>
      </p:sp>
      <p:sp>
        <p:nvSpPr>
          <p:cNvPr id="13" name="TextBox 12"/>
          <p:cNvSpPr txBox="1">
            <a:spLocks noChangeArrowheads="1"/>
          </p:cNvSpPr>
          <p:nvPr/>
        </p:nvSpPr>
        <p:spPr bwMode="auto">
          <a:xfrm>
            <a:off x="9020907" y="1838578"/>
            <a:ext cx="22685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100000"/>
              </a:spcBef>
              <a:buSzPct val="75000"/>
              <a:buFont typeface="Wingdings" charset="2"/>
              <a:buChar char="q"/>
              <a:defRPr>
                <a:solidFill>
                  <a:schemeClr val="tx1"/>
                </a:solidFill>
                <a:latin typeface="Tahoma" charset="0"/>
                <a:ea typeface="Arial" charset="0"/>
                <a:cs typeface="Arial" charset="0"/>
              </a:defRPr>
            </a:lvl1pPr>
            <a:lvl2pPr marL="742950" indent="-285750" eaLnBrk="0" hangingPunct="0">
              <a:spcBef>
                <a:spcPct val="50000"/>
              </a:spcBef>
              <a:buFont typeface="Wingdings" charset="2"/>
              <a:buChar char="Ø"/>
              <a:defRPr>
                <a:solidFill>
                  <a:schemeClr val="tx1"/>
                </a:solidFill>
                <a:latin typeface="Tahoma" charset="0"/>
                <a:ea typeface="Arial" charset="0"/>
                <a:cs typeface="Arial" charset="0"/>
              </a:defRPr>
            </a:lvl2pPr>
            <a:lvl3pPr marL="1143000" indent="-228600" eaLnBrk="0" hangingPunct="0">
              <a:spcBef>
                <a:spcPct val="30000"/>
              </a:spcBef>
              <a:buChar char="•"/>
              <a:defRPr>
                <a:solidFill>
                  <a:schemeClr val="tx1"/>
                </a:solidFill>
                <a:latin typeface="Tahoma" charset="0"/>
                <a:ea typeface="Arial" charset="0"/>
                <a:cs typeface="Arial" charset="0"/>
              </a:defRPr>
            </a:lvl3pPr>
            <a:lvl4pPr marL="1600200" indent="-228600" eaLnBrk="0" hangingPunct="0">
              <a:spcBef>
                <a:spcPct val="20000"/>
              </a:spcBef>
              <a:buFont typeface="Corbel" charset="0"/>
              <a:buChar char="–"/>
              <a:defRPr sz="1600">
                <a:solidFill>
                  <a:schemeClr val="tx1"/>
                </a:solidFill>
                <a:latin typeface="Tahoma" charset="0"/>
                <a:ea typeface="Arial" charset="0"/>
                <a:cs typeface="Arial" charset="0"/>
              </a:defRPr>
            </a:lvl4pPr>
            <a:lvl5pPr marL="2057400" indent="-228600" eaLnBrk="0" hangingPunct="0">
              <a:spcBef>
                <a:spcPct val="10000"/>
              </a:spcBef>
              <a:buFont typeface="Wingdings" charset="2"/>
              <a:buChar char="§"/>
              <a:defRPr sz="16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buChar char="§"/>
              <a:defRPr sz="16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buChar char="§"/>
              <a:defRPr sz="16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buChar char="§"/>
              <a:defRPr sz="16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buChar char="§"/>
              <a:defRPr sz="1600">
                <a:solidFill>
                  <a:schemeClr val="tx1"/>
                </a:solidFill>
                <a:latin typeface="Tahoma" charset="0"/>
                <a:ea typeface="Arial" charset="0"/>
                <a:cs typeface="Arial" charset="0"/>
              </a:defRPr>
            </a:lvl9pPr>
          </a:lstStyle>
          <a:p>
            <a:pPr eaLnBrk="1" hangingPunct="1">
              <a:spcBef>
                <a:spcPct val="0"/>
              </a:spcBef>
              <a:buSzTx/>
              <a:buFontTx/>
              <a:buNone/>
            </a:pPr>
            <a:r>
              <a:rPr lang="en-GB" altLang="en-US" sz="1400" dirty="0">
                <a:latin typeface="Segoe UI" panose="020B0502040204020203" pitchFamily="34" charset="0"/>
                <a:cs typeface="Segoe UI" panose="020B0502040204020203" pitchFamily="34" charset="0"/>
              </a:rPr>
              <a:t>You advocate by presenting a sense of </a:t>
            </a:r>
            <a:r>
              <a:rPr lang="en-GB" altLang="en-US" sz="1400" b="1" dirty="0">
                <a:latin typeface="Segoe UI" panose="020B0502040204020203" pitchFamily="34" charset="0"/>
                <a:cs typeface="Segoe UI" panose="020B0502040204020203" pitchFamily="34" charset="0"/>
              </a:rPr>
              <a:t>shared purpose </a:t>
            </a:r>
            <a:r>
              <a:rPr lang="en-GB" altLang="en-US" sz="1400" dirty="0">
                <a:latin typeface="Segoe UI" panose="020B0502040204020203" pitchFamily="34" charset="0"/>
                <a:cs typeface="Segoe UI" panose="020B0502040204020203" pitchFamily="34" charset="0"/>
              </a:rPr>
              <a:t>and exciting </a:t>
            </a:r>
            <a:r>
              <a:rPr lang="en-GB" altLang="en-US" sz="1400" b="1" dirty="0">
                <a:latin typeface="Segoe UI" panose="020B0502040204020203" pitchFamily="34" charset="0"/>
                <a:cs typeface="Segoe UI" panose="020B0502040204020203" pitchFamily="34" charset="0"/>
              </a:rPr>
              <a:t>possibilities</a:t>
            </a:r>
            <a:endParaRPr lang="en-CA" altLang="en-US" sz="1400" b="1" dirty="0">
              <a:latin typeface="Segoe UI" panose="020B0502040204020203" pitchFamily="34" charset="0"/>
              <a:cs typeface="Segoe UI" panose="020B0502040204020203" pitchFamily="34" charset="0"/>
            </a:endParaRPr>
          </a:p>
        </p:txBody>
      </p:sp>
      <p:sp>
        <p:nvSpPr>
          <p:cNvPr id="14" name="TextBox 13"/>
          <p:cNvSpPr txBox="1"/>
          <p:nvPr/>
        </p:nvSpPr>
        <p:spPr>
          <a:xfrm>
            <a:off x="9020907" y="4236265"/>
            <a:ext cx="1981200" cy="954107"/>
          </a:xfrm>
          <a:prstGeom prst="rect">
            <a:avLst/>
          </a:prstGeom>
          <a:noFill/>
        </p:spPr>
        <p:txBody>
          <a:bodyPr>
            <a:spAutoFit/>
          </a:bodyPr>
          <a:lstStyle/>
          <a:p>
            <a:pPr fontAlgn="auto">
              <a:spcBef>
                <a:spcPts val="0"/>
              </a:spcBef>
              <a:spcAft>
                <a:spcPts val="0"/>
              </a:spcAft>
              <a:defRPr/>
            </a:pPr>
            <a:r>
              <a:rPr lang="en-GB" sz="1400" dirty="0">
                <a:latin typeface="Segoe UI" panose="020B0502040204020203" pitchFamily="34" charset="0"/>
                <a:cs typeface="Segoe UI" panose="020B0502040204020203" pitchFamily="34" charset="0"/>
              </a:rPr>
              <a:t>You advocate by </a:t>
            </a:r>
            <a:r>
              <a:rPr lang="en-GB" sz="1400" b="1" dirty="0">
                <a:latin typeface="Segoe UI" panose="020B0502040204020203" pitchFamily="34" charset="0"/>
                <a:cs typeface="Segoe UI" panose="020B0502040204020203" pitchFamily="34" charset="0"/>
              </a:rPr>
              <a:t>connecting, </a:t>
            </a:r>
            <a:r>
              <a:rPr lang="en-GB" sz="1400" dirty="0">
                <a:latin typeface="Segoe UI" panose="020B0502040204020203" pitchFamily="34" charset="0"/>
                <a:cs typeface="Segoe UI" panose="020B0502040204020203" pitchFamily="34" charset="0"/>
              </a:rPr>
              <a:t>building </a:t>
            </a:r>
            <a:r>
              <a:rPr lang="en-GB" sz="1400" b="1" dirty="0">
                <a:latin typeface="Segoe UI" panose="020B0502040204020203" pitchFamily="34" charset="0"/>
                <a:cs typeface="Segoe UI" panose="020B0502040204020203" pitchFamily="34" charset="0"/>
              </a:rPr>
              <a:t>relationships</a:t>
            </a:r>
            <a:r>
              <a:rPr lang="en-GB" sz="1400" dirty="0">
                <a:latin typeface="Segoe UI" panose="020B0502040204020203" pitchFamily="34" charset="0"/>
                <a:cs typeface="Segoe UI" panose="020B0502040204020203" pitchFamily="34" charset="0"/>
              </a:rPr>
              <a:t> and  </a:t>
            </a:r>
            <a:r>
              <a:rPr lang="en-GB" sz="1400" b="1" dirty="0">
                <a:latin typeface="Segoe UI" panose="020B0502040204020203" pitchFamily="34" charset="0"/>
                <a:cs typeface="Segoe UI" panose="020B0502040204020203" pitchFamily="34" charset="0"/>
              </a:rPr>
              <a:t>coalitions</a:t>
            </a:r>
            <a:endParaRPr lang="en-CA" sz="1400" b="1" dirty="0">
              <a:latin typeface="Segoe UI" panose="020B0502040204020203" pitchFamily="34" charset="0"/>
              <a:cs typeface="Segoe UI" panose="020B0502040204020203" pitchFamily="34" charset="0"/>
            </a:endParaRPr>
          </a:p>
        </p:txBody>
      </p:sp>
      <p:sp>
        <p:nvSpPr>
          <p:cNvPr id="12" name="Rectangle 11"/>
          <p:cNvSpPr/>
          <p:nvPr/>
        </p:nvSpPr>
        <p:spPr>
          <a:xfrm>
            <a:off x="0" y="6595698"/>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427405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P spid="11"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THE ISI MODEL:  INFLUENCE ORIENTATIONS</a:t>
            </a:r>
          </a:p>
        </p:txBody>
      </p:sp>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551" y="1731097"/>
            <a:ext cx="6588569" cy="508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281121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Segoe UI" panose="020B0502040204020203" pitchFamily="34" charset="0"/>
                <a:cs typeface="Segoe UI" panose="020B0502040204020203" pitchFamily="34" charset="0"/>
              </a:rPr>
              <a:t>ASSERTING STYLE:  STATING PREFERENCES CLEARLY AND APPLYING PRESSURE</a:t>
            </a:r>
          </a:p>
        </p:txBody>
      </p:sp>
      <p:sp>
        <p:nvSpPr>
          <p:cNvPr id="6" name="TextBox 5"/>
          <p:cNvSpPr txBox="1"/>
          <p:nvPr/>
        </p:nvSpPr>
        <p:spPr>
          <a:xfrm>
            <a:off x="173736" y="1846372"/>
            <a:ext cx="11237976" cy="3831818"/>
          </a:xfrm>
          <a:prstGeom prst="rect">
            <a:avLst/>
          </a:prstGeom>
          <a:noFill/>
        </p:spPr>
        <p:txBody>
          <a:bodyPr wrap="square" rtlCol="0">
            <a:spAutoFit/>
          </a:bodyPr>
          <a:lstStyle/>
          <a:p>
            <a:pPr>
              <a:lnSpc>
                <a:spcPct val="150000"/>
              </a:lnSpc>
              <a:spcBef>
                <a:spcPts val="600"/>
              </a:spcBef>
              <a:spcAft>
                <a:spcPts val="600"/>
              </a:spcAft>
              <a:buClr>
                <a:srgbClr val="CC3300"/>
              </a:buClr>
              <a:buFont typeface="Wingdings" charset="2"/>
              <a:buNone/>
            </a:pPr>
            <a:r>
              <a:rPr lang="en-US" altLang="en-US" sz="2400" b="1" dirty="0">
                <a:latin typeface="Segoe UI" panose="020B0502040204020203" pitchFamily="34" charset="0"/>
                <a:cs typeface="Segoe UI" panose="020B0502040204020203" pitchFamily="34" charset="0"/>
              </a:rPr>
              <a:t>This Style looks like…</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b="1" dirty="0">
                <a:latin typeface="Segoe UI" panose="020B0502040204020203" pitchFamily="34" charset="0"/>
                <a:cs typeface="Segoe UI" panose="020B0502040204020203" pitchFamily="34" charset="0"/>
              </a:rPr>
              <a:t>Insisting</a:t>
            </a:r>
            <a:r>
              <a:rPr lang="en-CA" altLang="en-US" sz="2400" dirty="0">
                <a:latin typeface="Segoe UI" panose="020B0502040204020203" pitchFamily="34" charset="0"/>
                <a:cs typeface="Segoe UI" panose="020B0502040204020203" pitchFamily="34" charset="0"/>
              </a:rPr>
              <a:t> that your ideas are heard and considered</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b="1" dirty="0">
                <a:latin typeface="Segoe UI" panose="020B0502040204020203" pitchFamily="34" charset="0"/>
                <a:cs typeface="Segoe UI" panose="020B0502040204020203" pitchFamily="34" charset="0"/>
              </a:rPr>
              <a:t>Challenging</a:t>
            </a:r>
            <a:r>
              <a:rPr lang="en-CA" altLang="en-US" sz="2400" dirty="0">
                <a:latin typeface="Segoe UI" panose="020B0502040204020203" pitchFamily="34" charset="0"/>
                <a:cs typeface="Segoe UI" panose="020B0502040204020203" pitchFamily="34" charset="0"/>
              </a:rPr>
              <a:t> ideas or suggestions that you disagree with</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dirty="0">
                <a:latin typeface="Segoe UI" panose="020B0502040204020203" pitchFamily="34" charset="0"/>
                <a:cs typeface="Segoe UI" panose="020B0502040204020203" pitchFamily="34" charset="0"/>
              </a:rPr>
              <a:t>Using formal </a:t>
            </a:r>
            <a:r>
              <a:rPr lang="en-CA" altLang="en-US" sz="2400" b="1" dirty="0">
                <a:latin typeface="Segoe UI" panose="020B0502040204020203" pitchFamily="34" charset="0"/>
                <a:cs typeface="Segoe UI" panose="020B0502040204020203" pitchFamily="34" charset="0"/>
              </a:rPr>
              <a:t>structure</a:t>
            </a:r>
            <a:r>
              <a:rPr lang="en-CA" altLang="en-US" sz="2400" dirty="0">
                <a:latin typeface="Segoe UI" panose="020B0502040204020203" pitchFamily="34" charset="0"/>
                <a:cs typeface="Segoe UI" panose="020B0502040204020203" pitchFamily="34" charset="0"/>
              </a:rPr>
              <a:t> (position, rules, laws, policies) to emphasize legitimacy</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dirty="0">
                <a:latin typeface="Segoe UI" panose="020B0502040204020203" pitchFamily="34" charset="0"/>
                <a:cs typeface="Segoe UI" panose="020B0502040204020203" pitchFamily="34" charset="0"/>
              </a:rPr>
              <a:t>Using </a:t>
            </a:r>
            <a:r>
              <a:rPr lang="en-CA" altLang="en-US" sz="2400" b="1" dirty="0">
                <a:latin typeface="Segoe UI" panose="020B0502040204020203" pitchFamily="34" charset="0"/>
                <a:cs typeface="Segoe UI" panose="020B0502040204020203" pitchFamily="34" charset="0"/>
              </a:rPr>
              <a:t>power</a:t>
            </a:r>
            <a:r>
              <a:rPr lang="en-CA" altLang="en-US" sz="2400" dirty="0">
                <a:latin typeface="Segoe UI" panose="020B0502040204020203" pitchFamily="34" charset="0"/>
                <a:cs typeface="Segoe UI" panose="020B0502040204020203" pitchFamily="34" charset="0"/>
              </a:rPr>
              <a:t>, </a:t>
            </a:r>
            <a:r>
              <a:rPr lang="en-CA" altLang="en-US" sz="2400" b="1" dirty="0">
                <a:latin typeface="Segoe UI" panose="020B0502040204020203" pitchFamily="34" charset="0"/>
                <a:cs typeface="Segoe UI" panose="020B0502040204020203" pitchFamily="34" charset="0"/>
              </a:rPr>
              <a:t>rewards</a:t>
            </a:r>
            <a:r>
              <a:rPr lang="en-CA" altLang="en-US" sz="2400" dirty="0">
                <a:latin typeface="Segoe UI" panose="020B0502040204020203" pitchFamily="34" charset="0"/>
                <a:cs typeface="Segoe UI" panose="020B0502040204020203" pitchFamily="34" charset="0"/>
              </a:rPr>
              <a:t> and </a:t>
            </a:r>
            <a:r>
              <a:rPr lang="en-CA" altLang="en-US" sz="2400" b="1" dirty="0">
                <a:latin typeface="Segoe UI" panose="020B0502040204020203" pitchFamily="34" charset="0"/>
                <a:cs typeface="Segoe UI" panose="020B0502040204020203" pitchFamily="34" charset="0"/>
              </a:rPr>
              <a:t>consequences</a:t>
            </a:r>
            <a:endParaRPr lang="en-CA" altLang="en-US" sz="2400" i="1" dirty="0">
              <a:latin typeface="Segoe UI" panose="020B0502040204020203" pitchFamily="34" charset="0"/>
              <a:cs typeface="Segoe UI" panose="020B0502040204020203" pitchFamily="34" charset="0"/>
            </a:endParaRPr>
          </a:p>
          <a:p>
            <a:pPr>
              <a:buClr>
                <a:schemeClr val="tx1"/>
              </a:buClr>
            </a:pPr>
            <a:endParaRPr lang="en-US" dirty="0"/>
          </a:p>
        </p:txBody>
      </p:sp>
      <p:sp>
        <p:nvSpPr>
          <p:cNvPr id="8" name="Rectangle 7"/>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362211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ASSERTING SOUNDS LIKE…</a:t>
            </a:r>
          </a:p>
        </p:txBody>
      </p:sp>
      <p:sp>
        <p:nvSpPr>
          <p:cNvPr id="8" name="Oval Callout 7"/>
          <p:cNvSpPr/>
          <p:nvPr/>
        </p:nvSpPr>
        <p:spPr>
          <a:xfrm>
            <a:off x="5883339" y="1725960"/>
            <a:ext cx="3030537" cy="1755775"/>
          </a:xfrm>
          <a:prstGeom prst="wedgeEllipseCallout">
            <a:avLst/>
          </a:prstGeom>
          <a:solidFill>
            <a:srgbClr val="0066FF"/>
          </a:solidFill>
          <a:ln>
            <a:solidFill>
              <a:srgbClr val="0066FF"/>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rPr>
              <a:t>I am 100% certain that…</a:t>
            </a:r>
          </a:p>
        </p:txBody>
      </p:sp>
      <p:sp>
        <p:nvSpPr>
          <p:cNvPr id="9" name="Oval Callout 8"/>
          <p:cNvSpPr/>
          <p:nvPr/>
        </p:nvSpPr>
        <p:spPr>
          <a:xfrm>
            <a:off x="2539906" y="4030216"/>
            <a:ext cx="2749550" cy="1457325"/>
          </a:xfrm>
          <a:prstGeom prst="wedgeEllipseCallout">
            <a:avLst/>
          </a:prstGeom>
          <a:solidFill>
            <a:srgbClr val="0066FF"/>
          </a:solidFill>
          <a:ln>
            <a:solidFill>
              <a:srgbClr val="0066FF"/>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rPr>
              <a:t>The policy requires that…</a:t>
            </a:r>
          </a:p>
        </p:txBody>
      </p:sp>
      <p:sp>
        <p:nvSpPr>
          <p:cNvPr id="10" name="Oval Callout 9"/>
          <p:cNvSpPr/>
          <p:nvPr/>
        </p:nvSpPr>
        <p:spPr>
          <a:xfrm>
            <a:off x="2233676" y="1941984"/>
            <a:ext cx="3030538" cy="1755775"/>
          </a:xfrm>
          <a:prstGeom prst="wedgeEllipseCallout">
            <a:avLst/>
          </a:prstGeom>
          <a:solidFill>
            <a:srgbClr val="0066FF"/>
          </a:solidFill>
          <a:ln>
            <a:solidFill>
              <a:srgbClr val="0066FF"/>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rPr>
              <a:t>I insist that you consider my idea…</a:t>
            </a:r>
          </a:p>
        </p:txBody>
      </p:sp>
      <p:sp>
        <p:nvSpPr>
          <p:cNvPr id="11" name="Oval Callout 10"/>
          <p:cNvSpPr/>
          <p:nvPr/>
        </p:nvSpPr>
        <p:spPr>
          <a:xfrm>
            <a:off x="6335776" y="3880990"/>
            <a:ext cx="3030538" cy="1755775"/>
          </a:xfrm>
          <a:prstGeom prst="wedgeEllipseCallout">
            <a:avLst/>
          </a:prstGeom>
          <a:solidFill>
            <a:srgbClr val="0066FF"/>
          </a:solidFill>
          <a:ln>
            <a:solidFill>
              <a:srgbClr val="0066FF"/>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rPr>
              <a:t>My position gives me the authority to…</a:t>
            </a:r>
          </a:p>
        </p:txBody>
      </p:sp>
      <p:sp>
        <p:nvSpPr>
          <p:cNvPr id="12" name="Rectangle 11"/>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176340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b="1" dirty="0">
                <a:solidFill>
                  <a:schemeClr val="bg1"/>
                </a:solidFill>
                <a:latin typeface="Segoe UI" panose="020B0502040204020203" pitchFamily="34" charset="0"/>
                <a:cs typeface="Segoe UI" panose="020B0502040204020203" pitchFamily="34" charset="0"/>
              </a:rPr>
              <a:t>RATIONALIZING STYLE:  USING LOGIC AND REASONING TO PRESENT YOUR IDEAS</a:t>
            </a:r>
          </a:p>
        </p:txBody>
      </p:sp>
      <p:sp>
        <p:nvSpPr>
          <p:cNvPr id="6" name="TextBox 5"/>
          <p:cNvSpPr txBox="1"/>
          <p:nvPr/>
        </p:nvSpPr>
        <p:spPr>
          <a:xfrm>
            <a:off x="173736" y="1846372"/>
            <a:ext cx="11237976" cy="3400931"/>
          </a:xfrm>
          <a:prstGeom prst="rect">
            <a:avLst/>
          </a:prstGeom>
          <a:noFill/>
        </p:spPr>
        <p:txBody>
          <a:bodyPr wrap="square" rtlCol="0">
            <a:spAutoFit/>
          </a:bodyPr>
          <a:lstStyle/>
          <a:p>
            <a:pPr>
              <a:lnSpc>
                <a:spcPct val="150000"/>
              </a:lnSpc>
              <a:spcBef>
                <a:spcPct val="15000"/>
              </a:spcBef>
              <a:buClr>
                <a:schemeClr val="tx1">
                  <a:lumMod val="50000"/>
                  <a:lumOff val="50000"/>
                </a:schemeClr>
              </a:buClr>
            </a:pPr>
            <a:r>
              <a:rPr lang="en-US" altLang="en-US" sz="2400" b="1" dirty="0">
                <a:latin typeface="Segoe UI" panose="020B0502040204020203" pitchFamily="34" charset="0"/>
                <a:cs typeface="Segoe UI" panose="020B0502040204020203" pitchFamily="34" charset="0"/>
              </a:rPr>
              <a:t>This Style looks like…</a:t>
            </a:r>
          </a:p>
          <a:p>
            <a:pPr marL="342900" indent="-342900">
              <a:lnSpc>
                <a:spcPct val="150000"/>
              </a:lnSpc>
              <a:spcBef>
                <a:spcPts val="600"/>
              </a:spcBef>
              <a:spcAft>
                <a:spcPts val="600"/>
              </a:spcAft>
              <a:buClr>
                <a:schemeClr val="tx1">
                  <a:lumMod val="50000"/>
                  <a:lumOff val="50000"/>
                </a:schemeClr>
              </a:buClr>
              <a:buSzTx/>
              <a:buFont typeface="Arial" panose="020B0604020202020204" pitchFamily="34" charset="0"/>
              <a:buChar char="•"/>
            </a:pPr>
            <a:r>
              <a:rPr lang="en-CA" altLang="en-US" sz="2400" dirty="0">
                <a:latin typeface="Segoe UI" panose="020B0502040204020203" pitchFamily="34" charset="0"/>
                <a:cs typeface="Segoe UI" panose="020B0502040204020203" pitchFamily="34" charset="0"/>
              </a:rPr>
              <a:t>Offering </a:t>
            </a:r>
            <a:r>
              <a:rPr lang="en-CA" altLang="en-US" sz="2400" b="1" dirty="0">
                <a:latin typeface="Segoe UI" panose="020B0502040204020203" pitchFamily="34" charset="0"/>
                <a:cs typeface="Segoe UI" panose="020B0502040204020203" pitchFamily="34" charset="0"/>
              </a:rPr>
              <a:t>rational reasons </a:t>
            </a:r>
            <a:r>
              <a:rPr lang="en-CA" altLang="en-US" sz="2400" dirty="0">
                <a:latin typeface="Segoe UI" panose="020B0502040204020203" pitchFamily="34" charset="0"/>
                <a:cs typeface="Segoe UI" panose="020B0502040204020203" pitchFamily="34" charset="0"/>
              </a:rPr>
              <a:t>to convince others of your point of view </a:t>
            </a:r>
          </a:p>
          <a:p>
            <a:pPr marL="342900" indent="-342900">
              <a:lnSpc>
                <a:spcPct val="150000"/>
              </a:lnSpc>
              <a:spcBef>
                <a:spcPts val="600"/>
              </a:spcBef>
              <a:spcAft>
                <a:spcPts val="600"/>
              </a:spcAft>
              <a:buClr>
                <a:schemeClr val="tx1">
                  <a:lumMod val="50000"/>
                  <a:lumOff val="50000"/>
                </a:schemeClr>
              </a:buClr>
              <a:buSzTx/>
              <a:buFont typeface="Arial" panose="020B0604020202020204" pitchFamily="34" charset="0"/>
              <a:buChar char="•"/>
            </a:pPr>
            <a:r>
              <a:rPr lang="en-CA" altLang="en-US" sz="2400" dirty="0">
                <a:latin typeface="Segoe UI" panose="020B0502040204020203" pitchFamily="34" charset="0"/>
                <a:cs typeface="Segoe UI" panose="020B0502040204020203" pitchFamily="34" charset="0"/>
              </a:rPr>
              <a:t>Suggesting </a:t>
            </a:r>
            <a:r>
              <a:rPr lang="en-CA" altLang="en-US" sz="2400" b="1" dirty="0">
                <a:latin typeface="Segoe UI" panose="020B0502040204020203" pitchFamily="34" charset="0"/>
                <a:cs typeface="Segoe UI" panose="020B0502040204020203" pitchFamily="34" charset="0"/>
              </a:rPr>
              <a:t>logical solutions </a:t>
            </a:r>
            <a:r>
              <a:rPr lang="en-CA" altLang="en-US" sz="2400" dirty="0">
                <a:latin typeface="Segoe UI" panose="020B0502040204020203" pitchFamily="34" charset="0"/>
                <a:cs typeface="Segoe UI" panose="020B0502040204020203" pitchFamily="34" charset="0"/>
              </a:rPr>
              <a:t>to problems </a:t>
            </a:r>
          </a:p>
          <a:p>
            <a:pPr marL="342900" indent="-342900">
              <a:lnSpc>
                <a:spcPct val="150000"/>
              </a:lnSpc>
              <a:spcBef>
                <a:spcPts val="600"/>
              </a:spcBef>
              <a:spcAft>
                <a:spcPts val="600"/>
              </a:spcAft>
              <a:buClr>
                <a:schemeClr val="tx1">
                  <a:lumMod val="50000"/>
                  <a:lumOff val="50000"/>
                </a:schemeClr>
              </a:buClr>
              <a:buSzTx/>
              <a:buFont typeface="Arial" panose="020B0604020202020204" pitchFamily="34" charset="0"/>
              <a:buChar char="•"/>
            </a:pPr>
            <a:r>
              <a:rPr lang="en-CA" altLang="en-US" sz="2400" dirty="0">
                <a:latin typeface="Segoe UI" panose="020B0502040204020203" pitchFamily="34" charset="0"/>
                <a:cs typeface="Segoe UI" panose="020B0502040204020203" pitchFamily="34" charset="0"/>
              </a:rPr>
              <a:t>Using relevant </a:t>
            </a:r>
            <a:r>
              <a:rPr lang="en-CA" altLang="en-US" sz="2400" b="1" dirty="0">
                <a:latin typeface="Segoe UI" panose="020B0502040204020203" pitchFamily="34" charset="0"/>
                <a:cs typeface="Segoe UI" panose="020B0502040204020203" pitchFamily="34" charset="0"/>
              </a:rPr>
              <a:t>facts</a:t>
            </a:r>
            <a:r>
              <a:rPr lang="en-CA" altLang="en-US" sz="2400" dirty="0">
                <a:latin typeface="Segoe UI" panose="020B0502040204020203" pitchFamily="34" charset="0"/>
                <a:cs typeface="Segoe UI" panose="020B0502040204020203" pitchFamily="34" charset="0"/>
              </a:rPr>
              <a:t> and</a:t>
            </a:r>
            <a:r>
              <a:rPr lang="en-CA" altLang="en-US" sz="2400" b="1" dirty="0">
                <a:latin typeface="Segoe UI" panose="020B0502040204020203" pitchFamily="34" charset="0"/>
                <a:cs typeface="Segoe UI" panose="020B0502040204020203" pitchFamily="34" charset="0"/>
              </a:rPr>
              <a:t> data </a:t>
            </a:r>
            <a:r>
              <a:rPr lang="en-CA" altLang="en-US" sz="2400" dirty="0">
                <a:latin typeface="Segoe UI" panose="020B0502040204020203" pitchFamily="34" charset="0"/>
                <a:cs typeface="Segoe UI" panose="020B0502040204020203" pitchFamily="34" charset="0"/>
              </a:rPr>
              <a:t>to convince </a:t>
            </a:r>
          </a:p>
          <a:p>
            <a:pPr marL="342900" indent="-342900">
              <a:lnSpc>
                <a:spcPct val="150000"/>
              </a:lnSpc>
              <a:spcBef>
                <a:spcPts val="600"/>
              </a:spcBef>
              <a:spcAft>
                <a:spcPts val="600"/>
              </a:spcAft>
              <a:buClr>
                <a:schemeClr val="tx1">
                  <a:lumMod val="50000"/>
                  <a:lumOff val="50000"/>
                </a:schemeClr>
              </a:buClr>
              <a:buSzTx/>
              <a:buFont typeface="Arial" panose="020B0604020202020204" pitchFamily="34" charset="0"/>
              <a:buChar char="•"/>
            </a:pPr>
            <a:r>
              <a:rPr lang="en-CA" altLang="en-US" sz="2400" dirty="0">
                <a:latin typeface="Segoe UI" panose="020B0502040204020203" pitchFamily="34" charset="0"/>
                <a:cs typeface="Segoe UI" panose="020B0502040204020203" pitchFamily="34" charset="0"/>
              </a:rPr>
              <a:t>Using </a:t>
            </a:r>
            <a:r>
              <a:rPr lang="en-CA" altLang="en-US" sz="2400" b="1" dirty="0">
                <a:latin typeface="Segoe UI" panose="020B0502040204020203" pitchFamily="34" charset="0"/>
                <a:cs typeface="Segoe UI" panose="020B0502040204020203" pitchFamily="34" charset="0"/>
              </a:rPr>
              <a:t>expert views </a:t>
            </a:r>
            <a:r>
              <a:rPr lang="en-CA" altLang="en-US" sz="2400" dirty="0">
                <a:latin typeface="Segoe UI" panose="020B0502040204020203" pitchFamily="34" charset="0"/>
                <a:cs typeface="Segoe UI" panose="020B0502040204020203" pitchFamily="34" charset="0"/>
              </a:rPr>
              <a:t>and/or </a:t>
            </a:r>
            <a:r>
              <a:rPr lang="en-CA" altLang="en-US" sz="2400" b="1" dirty="0">
                <a:latin typeface="Segoe UI" panose="020B0502040204020203" pitchFamily="34" charset="0"/>
                <a:cs typeface="Segoe UI" panose="020B0502040204020203" pitchFamily="34" charset="0"/>
              </a:rPr>
              <a:t>historical data </a:t>
            </a:r>
            <a:r>
              <a:rPr lang="en-CA" altLang="en-US" sz="2400" dirty="0">
                <a:latin typeface="Segoe UI" panose="020B0502040204020203" pitchFamily="34" charset="0"/>
                <a:cs typeface="Segoe UI" panose="020B0502040204020203" pitchFamily="34" charset="0"/>
              </a:rPr>
              <a:t>to build a convincing position</a:t>
            </a:r>
            <a:endParaRPr lang="en-US" dirty="0">
              <a:latin typeface="Segoe UI" panose="020B0502040204020203" pitchFamily="34" charset="0"/>
              <a:cs typeface="Segoe UI" panose="020B0502040204020203" pitchFamily="34" charset="0"/>
            </a:endParaRPr>
          </a:p>
        </p:txBody>
      </p:sp>
      <p:sp>
        <p:nvSpPr>
          <p:cNvPr id="8" name="Rectangle 7"/>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311433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RATIONALIZING SOUNDS LIKE…</a:t>
            </a:r>
          </a:p>
        </p:txBody>
      </p:sp>
      <p:sp>
        <p:nvSpPr>
          <p:cNvPr id="17" name="Oval Callout 16"/>
          <p:cNvSpPr/>
          <p:nvPr/>
        </p:nvSpPr>
        <p:spPr>
          <a:xfrm>
            <a:off x="5594992" y="1723502"/>
            <a:ext cx="2532062" cy="1635125"/>
          </a:xfrm>
          <a:prstGeom prst="wedgeEllipseCallout">
            <a:avLst/>
          </a:prstGeom>
          <a:solidFill>
            <a:srgbClr val="0066FF"/>
          </a:solidFill>
          <a:ln>
            <a:solidFill>
              <a:srgbClr val="0066FF"/>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effectLst>
                  <a:outerShdw blurRad="38100" dist="38100" dir="2700000" algn="tl">
                    <a:srgbClr val="000000">
                      <a:alpha val="43137"/>
                    </a:srgbClr>
                  </a:outerShdw>
                </a:effectLst>
              </a:rPr>
              <a:t>The experts say...</a:t>
            </a:r>
          </a:p>
        </p:txBody>
      </p:sp>
      <p:sp>
        <p:nvSpPr>
          <p:cNvPr id="18" name="Oval Callout 17"/>
          <p:cNvSpPr/>
          <p:nvPr/>
        </p:nvSpPr>
        <p:spPr>
          <a:xfrm>
            <a:off x="2362073" y="1653952"/>
            <a:ext cx="2670175" cy="1724025"/>
          </a:xfrm>
          <a:prstGeom prst="wedgeEllipseCallout">
            <a:avLst/>
          </a:prstGeom>
          <a:solidFill>
            <a:srgbClr val="0066FF"/>
          </a:solidFill>
          <a:ln>
            <a:solidFill>
              <a:srgbClr val="0066FF"/>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FF"/>
                </a:solidFill>
                <a:effectLst>
                  <a:outerShdw blurRad="38100" dist="38100" dir="2700000" algn="tl">
                    <a:srgbClr val="000000">
                      <a:alpha val="43137"/>
                    </a:srgbClr>
                  </a:outerShdw>
                </a:effectLst>
              </a:rPr>
              <a:t>Our analysis shows that…</a:t>
            </a:r>
          </a:p>
        </p:txBody>
      </p:sp>
      <p:sp>
        <p:nvSpPr>
          <p:cNvPr id="19" name="Oval Callout 18"/>
          <p:cNvSpPr/>
          <p:nvPr/>
        </p:nvSpPr>
        <p:spPr>
          <a:xfrm>
            <a:off x="2876423" y="3454152"/>
            <a:ext cx="3325813" cy="1905000"/>
          </a:xfrm>
          <a:prstGeom prst="wedgeEllipseCallout">
            <a:avLst/>
          </a:prstGeom>
          <a:solidFill>
            <a:srgbClr val="0066FF"/>
          </a:solidFill>
          <a:ln>
            <a:solidFill>
              <a:srgbClr val="0066FF"/>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FF"/>
                </a:solidFill>
                <a:effectLst>
                  <a:outerShdw blurRad="38100" dist="38100" dir="2700000" algn="tl">
                    <a:srgbClr val="000000">
                      <a:alpha val="43137"/>
                    </a:srgbClr>
                  </a:outerShdw>
                </a:effectLst>
              </a:rPr>
              <a:t>The only logical solution is to…</a:t>
            </a:r>
          </a:p>
        </p:txBody>
      </p:sp>
      <p:sp>
        <p:nvSpPr>
          <p:cNvPr id="20" name="Oval Callout 19"/>
          <p:cNvSpPr/>
          <p:nvPr/>
        </p:nvSpPr>
        <p:spPr>
          <a:xfrm>
            <a:off x="7395192" y="3094112"/>
            <a:ext cx="3105150" cy="1836737"/>
          </a:xfrm>
          <a:prstGeom prst="wedgeEllipseCallout">
            <a:avLst/>
          </a:prstGeom>
          <a:solidFill>
            <a:srgbClr val="0066FF"/>
          </a:solidFill>
          <a:ln>
            <a:solidFill>
              <a:srgbClr val="0066FF"/>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rPr>
              <a:t>What information do you need to…</a:t>
            </a:r>
          </a:p>
        </p:txBody>
      </p:sp>
      <p:sp>
        <p:nvSpPr>
          <p:cNvPr id="10" name="Rectangle 9"/>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1146261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900" b="1" dirty="0">
                <a:solidFill>
                  <a:schemeClr val="bg1"/>
                </a:solidFill>
                <a:latin typeface="Segoe UI" panose="020B0502040204020203" pitchFamily="34" charset="0"/>
                <a:cs typeface="Segoe UI" panose="020B0502040204020203" pitchFamily="34" charset="0"/>
              </a:rPr>
              <a:t>NEGOTIATING STYLE:  COMPROMISING AND MAKING CONCESSIONS TO FIND COMMON GROUND</a:t>
            </a:r>
          </a:p>
        </p:txBody>
      </p:sp>
      <p:sp>
        <p:nvSpPr>
          <p:cNvPr id="6" name="TextBox 5"/>
          <p:cNvSpPr txBox="1"/>
          <p:nvPr/>
        </p:nvSpPr>
        <p:spPr>
          <a:xfrm>
            <a:off x="173736" y="1846372"/>
            <a:ext cx="11237976" cy="4601260"/>
          </a:xfrm>
          <a:prstGeom prst="rect">
            <a:avLst/>
          </a:prstGeom>
          <a:noFill/>
        </p:spPr>
        <p:txBody>
          <a:bodyPr wrap="square" rtlCol="0">
            <a:spAutoFit/>
          </a:bodyPr>
          <a:lstStyle/>
          <a:p>
            <a:pPr>
              <a:lnSpc>
                <a:spcPct val="150000"/>
              </a:lnSpc>
              <a:spcBef>
                <a:spcPts val="600"/>
              </a:spcBef>
              <a:spcAft>
                <a:spcPts val="600"/>
              </a:spcAft>
              <a:buClr>
                <a:schemeClr val="tx1">
                  <a:lumMod val="50000"/>
                  <a:lumOff val="50000"/>
                </a:schemeClr>
              </a:buClr>
            </a:pPr>
            <a:r>
              <a:rPr lang="en-US" altLang="en-US" sz="2400" b="1" dirty="0">
                <a:latin typeface="Segoe UI" panose="020B0502040204020203" pitchFamily="34" charset="0"/>
                <a:cs typeface="Segoe UI" panose="020B0502040204020203" pitchFamily="34" charset="0"/>
              </a:rPr>
              <a:t>This Style looks like…</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dirty="0">
                <a:latin typeface="Segoe UI" panose="020B0502040204020203" pitchFamily="34" charset="0"/>
                <a:cs typeface="Segoe UI" panose="020B0502040204020203" pitchFamily="34" charset="0"/>
              </a:rPr>
              <a:t>Willing to make </a:t>
            </a:r>
            <a:r>
              <a:rPr lang="en-CA" altLang="en-US" sz="2400" b="1" dirty="0">
                <a:latin typeface="Segoe UI" panose="020B0502040204020203" pitchFamily="34" charset="0"/>
                <a:cs typeface="Segoe UI" panose="020B0502040204020203" pitchFamily="34" charset="0"/>
              </a:rPr>
              <a:t>concessions</a:t>
            </a:r>
            <a:r>
              <a:rPr lang="en-CA" altLang="en-US" sz="2400" dirty="0">
                <a:latin typeface="Segoe UI" panose="020B0502040204020203" pitchFamily="34" charset="0"/>
                <a:cs typeface="Segoe UI" panose="020B0502040204020203" pitchFamily="34" charset="0"/>
              </a:rPr>
              <a:t> in order to reach an outcome that satisfies your greater interest</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b="1" dirty="0">
                <a:latin typeface="Segoe UI" panose="020B0502040204020203" pitchFamily="34" charset="0"/>
                <a:cs typeface="Segoe UI" panose="020B0502040204020203" pitchFamily="34" charset="0"/>
              </a:rPr>
              <a:t>Trade-offs</a:t>
            </a:r>
            <a:r>
              <a:rPr lang="en-CA" altLang="en-US" sz="2400" dirty="0">
                <a:latin typeface="Segoe UI" panose="020B0502040204020203" pitchFamily="34" charset="0"/>
                <a:cs typeface="Segoe UI" panose="020B0502040204020203" pitchFamily="34" charset="0"/>
              </a:rPr>
              <a:t> to reach agreement</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b="1" dirty="0">
                <a:latin typeface="Segoe UI" panose="020B0502040204020203" pitchFamily="34" charset="0"/>
                <a:cs typeface="Segoe UI" panose="020B0502040204020203" pitchFamily="34" charset="0"/>
              </a:rPr>
              <a:t>Exchanging</a:t>
            </a:r>
            <a:r>
              <a:rPr lang="en-CA" altLang="en-US" sz="2400" dirty="0">
                <a:latin typeface="Segoe UI" panose="020B0502040204020203" pitchFamily="34" charset="0"/>
                <a:cs typeface="Segoe UI" panose="020B0502040204020203" pitchFamily="34" charset="0"/>
              </a:rPr>
              <a:t> favours to get something accomplished,</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dirty="0">
                <a:latin typeface="Segoe UI" panose="020B0502040204020203" pitchFamily="34" charset="0"/>
                <a:cs typeface="Segoe UI" panose="020B0502040204020203" pitchFamily="34" charset="0"/>
              </a:rPr>
              <a:t>Leveraging areas of </a:t>
            </a:r>
            <a:r>
              <a:rPr lang="en-CA" altLang="en-US" sz="2400" b="1" dirty="0">
                <a:latin typeface="Segoe UI" panose="020B0502040204020203" pitchFamily="34" charset="0"/>
                <a:cs typeface="Segoe UI" panose="020B0502040204020203" pitchFamily="34" charset="0"/>
              </a:rPr>
              <a:t>agreement.</a:t>
            </a:r>
            <a:r>
              <a:rPr lang="en-CA" altLang="en-US" sz="2400" dirty="0">
                <a:latin typeface="Segoe UI" panose="020B0502040204020203" pitchFamily="34" charset="0"/>
                <a:cs typeface="Segoe UI" panose="020B0502040204020203" pitchFamily="34" charset="0"/>
              </a:rPr>
              <a:t> </a:t>
            </a:r>
            <a:endParaRPr lang="en-CA" altLang="en-US" sz="2400" i="1" dirty="0">
              <a:latin typeface="Segoe UI" panose="020B0502040204020203" pitchFamily="34" charset="0"/>
              <a:cs typeface="Segoe UI" panose="020B0502040204020203" pitchFamily="34" charset="0"/>
            </a:endParaRPr>
          </a:p>
          <a:p>
            <a:pPr>
              <a:lnSpc>
                <a:spcPct val="150000"/>
              </a:lnSpc>
              <a:spcBef>
                <a:spcPts val="600"/>
              </a:spcBef>
              <a:spcAft>
                <a:spcPts val="600"/>
              </a:spcAft>
              <a:buClr>
                <a:schemeClr val="tx1">
                  <a:lumMod val="50000"/>
                  <a:lumOff val="50000"/>
                </a:schemeClr>
              </a:buClr>
              <a:buSzTx/>
            </a:pPr>
            <a:endParaRPr lang="en-US" dirty="0">
              <a:latin typeface="Segoe UI" panose="020B0502040204020203" pitchFamily="34" charset="0"/>
              <a:cs typeface="Segoe UI" panose="020B0502040204020203" pitchFamily="34" charset="0"/>
            </a:endParaRPr>
          </a:p>
        </p:txBody>
      </p:sp>
      <p:sp>
        <p:nvSpPr>
          <p:cNvPr id="8" name="Rectangle 7"/>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333070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NEGOTIATING SOUNDS LIKE…</a:t>
            </a:r>
          </a:p>
        </p:txBody>
      </p:sp>
      <p:sp>
        <p:nvSpPr>
          <p:cNvPr id="10" name="Oval Callout 9"/>
          <p:cNvSpPr/>
          <p:nvPr/>
        </p:nvSpPr>
        <p:spPr>
          <a:xfrm>
            <a:off x="2594007" y="1690235"/>
            <a:ext cx="2511425" cy="1295400"/>
          </a:xfrm>
          <a:prstGeom prst="wedgeEllipseCallout">
            <a:avLst/>
          </a:prstGeom>
          <a:solidFill>
            <a:srgbClr val="FFA615"/>
          </a:solidFill>
          <a:ln>
            <a:solidFill>
              <a:srgbClr val="D6A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rPr>
              <a:t>If you will…then I can…</a:t>
            </a:r>
          </a:p>
        </p:txBody>
      </p:sp>
      <p:sp>
        <p:nvSpPr>
          <p:cNvPr id="11" name="Oval Callout 10"/>
          <p:cNvSpPr/>
          <p:nvPr/>
        </p:nvSpPr>
        <p:spPr>
          <a:xfrm>
            <a:off x="1717706" y="3290857"/>
            <a:ext cx="4264025" cy="2173287"/>
          </a:xfrm>
          <a:prstGeom prst="wedgeEllipseCallout">
            <a:avLst/>
          </a:prstGeom>
          <a:solidFill>
            <a:srgbClr val="FFA615"/>
          </a:solidFill>
          <a:ln>
            <a:solidFill>
              <a:srgbClr val="D6A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rPr>
              <a:t>I will support you in the meeting tomorrow and when my project is presented next quarter, then…</a:t>
            </a:r>
          </a:p>
        </p:txBody>
      </p:sp>
      <p:sp>
        <p:nvSpPr>
          <p:cNvPr id="12" name="Oval Callout 11"/>
          <p:cNvSpPr/>
          <p:nvPr/>
        </p:nvSpPr>
        <p:spPr>
          <a:xfrm>
            <a:off x="5394770" y="1722779"/>
            <a:ext cx="4787900" cy="2024063"/>
          </a:xfrm>
          <a:prstGeom prst="wedgeEllipseCallout">
            <a:avLst/>
          </a:prstGeom>
          <a:solidFill>
            <a:srgbClr val="FFA615"/>
          </a:solidFill>
          <a:ln>
            <a:solidFill>
              <a:srgbClr val="D6A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rPr>
              <a:t>I know this is not a long-term solution to all of your issues but it does provide a way forward so that we can both…</a:t>
            </a:r>
          </a:p>
        </p:txBody>
      </p:sp>
      <p:sp>
        <p:nvSpPr>
          <p:cNvPr id="13" name="Oval Callout 12"/>
          <p:cNvSpPr/>
          <p:nvPr/>
        </p:nvSpPr>
        <p:spPr>
          <a:xfrm>
            <a:off x="6763120" y="3903210"/>
            <a:ext cx="3633787" cy="1860550"/>
          </a:xfrm>
          <a:prstGeom prst="wedgeEllipseCallout">
            <a:avLst/>
          </a:prstGeom>
          <a:solidFill>
            <a:srgbClr val="FFA615"/>
          </a:solidFill>
          <a:ln>
            <a:solidFill>
              <a:srgbClr val="D6A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rPr>
              <a:t>Let’s agree to discuss this later when everyone is calmer…</a:t>
            </a:r>
          </a:p>
        </p:txBody>
      </p:sp>
      <p:sp>
        <p:nvSpPr>
          <p:cNvPr id="15" name="Rectangle 14"/>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312144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900" b="1" dirty="0">
                <a:solidFill>
                  <a:schemeClr val="bg1"/>
                </a:solidFill>
                <a:latin typeface="Segoe UI" panose="020B0502040204020203" pitchFamily="34" charset="0"/>
                <a:cs typeface="Segoe UI" panose="020B0502040204020203" pitchFamily="34" charset="0"/>
              </a:rPr>
              <a:t>INSPIRING STLYE:  INFLUENCING OTHERS THROUGH SHARED PURPOSE AND HIGHER POSSIBILITIES</a:t>
            </a:r>
          </a:p>
        </p:txBody>
      </p:sp>
      <p:sp>
        <p:nvSpPr>
          <p:cNvPr id="6" name="TextBox 5"/>
          <p:cNvSpPr txBox="1"/>
          <p:nvPr/>
        </p:nvSpPr>
        <p:spPr>
          <a:xfrm>
            <a:off x="173736" y="1846372"/>
            <a:ext cx="11237976" cy="5124480"/>
          </a:xfrm>
          <a:prstGeom prst="rect">
            <a:avLst/>
          </a:prstGeom>
          <a:noFill/>
        </p:spPr>
        <p:txBody>
          <a:bodyPr wrap="square" rtlCol="0">
            <a:spAutoFit/>
          </a:bodyPr>
          <a:lstStyle/>
          <a:p>
            <a:pPr>
              <a:lnSpc>
                <a:spcPct val="150000"/>
              </a:lnSpc>
              <a:spcBef>
                <a:spcPts val="600"/>
              </a:spcBef>
              <a:spcAft>
                <a:spcPts val="600"/>
              </a:spcAft>
              <a:buClr>
                <a:schemeClr val="tx1">
                  <a:lumMod val="50000"/>
                  <a:lumOff val="50000"/>
                </a:schemeClr>
              </a:buClr>
            </a:pPr>
            <a:r>
              <a:rPr lang="en-US" altLang="en-US" sz="2400" b="1" dirty="0">
                <a:latin typeface="Segoe UI" panose="020B0502040204020203" pitchFamily="34" charset="0"/>
                <a:cs typeface="Segoe UI" panose="020B0502040204020203" pitchFamily="34" charset="0"/>
              </a:rPr>
              <a:t>This Style looks like…</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dirty="0">
                <a:latin typeface="Segoe UI" panose="020B0502040204020203" pitchFamily="34" charset="0"/>
                <a:cs typeface="Segoe UI" panose="020B0502040204020203" pitchFamily="34" charset="0"/>
              </a:rPr>
              <a:t>Promoting your position by </a:t>
            </a:r>
            <a:r>
              <a:rPr lang="en-CA" altLang="en-US" sz="2400" b="1" dirty="0">
                <a:latin typeface="Segoe UI" panose="020B0502040204020203" pitchFamily="34" charset="0"/>
                <a:cs typeface="Segoe UI" panose="020B0502040204020203" pitchFamily="34" charset="0"/>
              </a:rPr>
              <a:t>encouraging </a:t>
            </a:r>
            <a:r>
              <a:rPr lang="en-CA" altLang="en-US" sz="2400" dirty="0">
                <a:latin typeface="Segoe UI" panose="020B0502040204020203" pitchFamily="34" charset="0"/>
                <a:cs typeface="Segoe UI" panose="020B0502040204020203" pitchFamily="34" charset="0"/>
              </a:rPr>
              <a:t>others with a sense of </a:t>
            </a:r>
            <a:r>
              <a:rPr lang="en-CA" altLang="en-US" sz="2400" b="1" dirty="0">
                <a:latin typeface="Segoe UI" panose="020B0502040204020203" pitchFamily="34" charset="0"/>
                <a:cs typeface="Segoe UI" panose="020B0502040204020203" pitchFamily="34" charset="0"/>
              </a:rPr>
              <a:t>shared purpose </a:t>
            </a:r>
            <a:r>
              <a:rPr lang="en-CA" altLang="en-US" sz="2400" dirty="0">
                <a:latin typeface="Segoe UI" panose="020B0502040204020203" pitchFamily="34" charset="0"/>
                <a:cs typeface="Segoe UI" panose="020B0502040204020203" pitchFamily="34" charset="0"/>
              </a:rPr>
              <a:t>and/or </a:t>
            </a:r>
            <a:r>
              <a:rPr lang="en-CA" altLang="en-US" sz="2400" b="1" dirty="0">
                <a:latin typeface="Segoe UI" panose="020B0502040204020203" pitchFamily="34" charset="0"/>
                <a:cs typeface="Segoe UI" panose="020B0502040204020203" pitchFamily="34" charset="0"/>
              </a:rPr>
              <a:t>vision </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b="1" dirty="0">
                <a:latin typeface="Segoe UI" panose="020B0502040204020203" pitchFamily="34" charset="0"/>
                <a:cs typeface="Segoe UI" panose="020B0502040204020203" pitchFamily="34" charset="0"/>
              </a:rPr>
              <a:t>Enthusiastically presenting </a:t>
            </a:r>
            <a:r>
              <a:rPr lang="en-CA" altLang="en-US" sz="2400" dirty="0">
                <a:latin typeface="Segoe UI" panose="020B0502040204020203" pitchFamily="34" charset="0"/>
                <a:cs typeface="Segoe UI" panose="020B0502040204020203" pitchFamily="34" charset="0"/>
              </a:rPr>
              <a:t>your ideas</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dirty="0">
                <a:latin typeface="Segoe UI" panose="020B0502040204020203" pitchFamily="34" charset="0"/>
                <a:cs typeface="Segoe UI" panose="020B0502040204020203" pitchFamily="34" charset="0"/>
              </a:rPr>
              <a:t>Appealing to peoples </a:t>
            </a:r>
            <a:r>
              <a:rPr lang="en-CA" altLang="en-US" sz="2400" b="1" dirty="0">
                <a:latin typeface="Segoe UI" panose="020B0502040204020203" pitchFamily="34" charset="0"/>
                <a:cs typeface="Segoe UI" panose="020B0502040204020203" pitchFamily="34" charset="0"/>
              </a:rPr>
              <a:t>hopes</a:t>
            </a:r>
            <a:r>
              <a:rPr lang="en-CA" altLang="en-US" sz="2400" dirty="0">
                <a:latin typeface="Segoe UI" panose="020B0502040204020203" pitchFamily="34" charset="0"/>
                <a:cs typeface="Segoe UI" panose="020B0502040204020203" pitchFamily="34" charset="0"/>
              </a:rPr>
              <a:t> and </a:t>
            </a:r>
            <a:r>
              <a:rPr lang="en-CA" altLang="en-US" sz="2400" b="1" dirty="0">
                <a:latin typeface="Segoe UI" panose="020B0502040204020203" pitchFamily="34" charset="0"/>
                <a:cs typeface="Segoe UI" panose="020B0502040204020203" pitchFamily="34" charset="0"/>
              </a:rPr>
              <a:t>dreams </a:t>
            </a:r>
            <a:r>
              <a:rPr lang="en-CA" altLang="en-US" sz="2400" dirty="0">
                <a:latin typeface="Segoe UI" panose="020B0502040204020203" pitchFamily="34" charset="0"/>
                <a:cs typeface="Segoe UI" panose="020B0502040204020203" pitchFamily="34" charset="0"/>
              </a:rPr>
              <a:t>to gain their support </a:t>
            </a:r>
            <a:endParaRPr lang="en-US" altLang="en-US" sz="2400" dirty="0">
              <a:latin typeface="Segoe UI" panose="020B0502040204020203" pitchFamily="34" charset="0"/>
              <a:cs typeface="Segoe UI" panose="020B0502040204020203" pitchFamily="34" charset="0"/>
            </a:endParaRP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Using context - </a:t>
            </a:r>
            <a:r>
              <a:rPr lang="en-US" altLang="en-US" sz="2400" b="1" dirty="0">
                <a:latin typeface="Segoe UI" panose="020B0502040204020203" pitchFamily="34" charset="0"/>
                <a:cs typeface="Segoe UI" panose="020B0502040204020203" pitchFamily="34" charset="0"/>
              </a:rPr>
              <a:t>stories</a:t>
            </a:r>
            <a:r>
              <a:rPr lang="en-US" altLang="en-US" sz="2400" dirty="0">
                <a:latin typeface="Segoe UI" panose="020B0502040204020203" pitchFamily="34" charset="0"/>
                <a:cs typeface="Segoe UI" panose="020B0502040204020203" pitchFamily="34" charset="0"/>
              </a:rPr>
              <a:t> and </a:t>
            </a:r>
            <a:r>
              <a:rPr lang="en-US" altLang="en-US" sz="2400" b="1" dirty="0">
                <a:latin typeface="Segoe UI" panose="020B0502040204020203" pitchFamily="34" charset="0"/>
                <a:cs typeface="Segoe UI" panose="020B0502040204020203" pitchFamily="34" charset="0"/>
              </a:rPr>
              <a:t>metaphors</a:t>
            </a:r>
            <a:r>
              <a:rPr lang="en-US" altLang="en-US" sz="2400" dirty="0">
                <a:latin typeface="Segoe UI" panose="020B0502040204020203" pitchFamily="34" charset="0"/>
                <a:cs typeface="Segoe UI" panose="020B0502040204020203" pitchFamily="34" charset="0"/>
              </a:rPr>
              <a:t> to appeal to the emotions of others </a:t>
            </a:r>
            <a:endParaRPr lang="en-CA" altLang="en-US" sz="2400" i="1" dirty="0">
              <a:latin typeface="Segoe UI" panose="020B0502040204020203" pitchFamily="34" charset="0"/>
              <a:cs typeface="Segoe UI" panose="020B0502040204020203" pitchFamily="34" charset="0"/>
            </a:endParaRPr>
          </a:p>
          <a:p>
            <a:pPr>
              <a:spcBef>
                <a:spcPts val="600"/>
              </a:spcBef>
              <a:spcAft>
                <a:spcPts val="600"/>
              </a:spcAft>
              <a:buClr>
                <a:schemeClr val="tx1"/>
              </a:buClr>
              <a:buFont typeface="Wingdings" charset="2"/>
              <a:buNone/>
            </a:pPr>
            <a:endParaRPr lang="en-US" altLang="en-US" sz="2400" b="1" dirty="0"/>
          </a:p>
          <a:p>
            <a:pPr>
              <a:lnSpc>
                <a:spcPct val="150000"/>
              </a:lnSpc>
              <a:spcBef>
                <a:spcPts val="600"/>
              </a:spcBef>
              <a:spcAft>
                <a:spcPts val="600"/>
              </a:spcAft>
              <a:buClr>
                <a:schemeClr val="tx1">
                  <a:lumMod val="50000"/>
                  <a:lumOff val="50000"/>
                </a:schemeClr>
              </a:buClr>
              <a:buSzTx/>
            </a:pPr>
            <a:endParaRPr lang="en-US" dirty="0">
              <a:latin typeface="Segoe UI" panose="020B0502040204020203" pitchFamily="34" charset="0"/>
              <a:cs typeface="Segoe UI" panose="020B0502040204020203" pitchFamily="34" charset="0"/>
            </a:endParaRPr>
          </a:p>
        </p:txBody>
      </p:sp>
      <p:sp>
        <p:nvSpPr>
          <p:cNvPr id="8" name="Rectangle 7"/>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122354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INSPIRING SOUNDS LIKE…</a:t>
            </a:r>
          </a:p>
        </p:txBody>
      </p:sp>
      <p:sp>
        <p:nvSpPr>
          <p:cNvPr id="15" name="Oval Callout 14"/>
          <p:cNvSpPr/>
          <p:nvPr/>
        </p:nvSpPr>
        <p:spPr>
          <a:xfrm>
            <a:off x="2977895" y="4000438"/>
            <a:ext cx="3298825" cy="1316037"/>
          </a:xfrm>
          <a:prstGeom prst="wedgeEllipseCallout">
            <a:avLst/>
          </a:prstGeom>
          <a:solidFill>
            <a:srgbClr val="009900"/>
          </a:solidFill>
          <a:ln w="28575">
            <a:solidFill>
              <a:srgbClr val="0099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rPr>
              <a:t>Just think of what this can mean to the future of…</a:t>
            </a:r>
          </a:p>
        </p:txBody>
      </p:sp>
      <p:sp>
        <p:nvSpPr>
          <p:cNvPr id="16" name="Oval Callout 15"/>
          <p:cNvSpPr/>
          <p:nvPr/>
        </p:nvSpPr>
        <p:spPr>
          <a:xfrm>
            <a:off x="5889371" y="2027622"/>
            <a:ext cx="3962400" cy="1520825"/>
          </a:xfrm>
          <a:prstGeom prst="wedgeEllipseCallout">
            <a:avLst/>
          </a:prstGeom>
          <a:solidFill>
            <a:srgbClr val="009900"/>
          </a:solidFill>
          <a:ln w="28575">
            <a:solidFill>
              <a:srgbClr val="0099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rPr>
              <a:t>You’re the best at this I’ve ever seen.  Would you be willing to …</a:t>
            </a:r>
          </a:p>
        </p:txBody>
      </p:sp>
      <p:sp>
        <p:nvSpPr>
          <p:cNvPr id="17" name="Oval Callout 16"/>
          <p:cNvSpPr/>
          <p:nvPr/>
        </p:nvSpPr>
        <p:spPr>
          <a:xfrm>
            <a:off x="6859924" y="4223134"/>
            <a:ext cx="2705100" cy="1400175"/>
          </a:xfrm>
          <a:prstGeom prst="wedgeEllipseCallout">
            <a:avLst/>
          </a:prstGeom>
          <a:solidFill>
            <a:srgbClr val="009900"/>
          </a:solidFill>
          <a:ln w="28575">
            <a:solidFill>
              <a:srgbClr val="0099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rPr>
              <a:t>I want to tell you a story about why …</a:t>
            </a:r>
          </a:p>
        </p:txBody>
      </p:sp>
      <p:sp>
        <p:nvSpPr>
          <p:cNvPr id="18" name="Oval Callout 17"/>
          <p:cNvSpPr/>
          <p:nvPr/>
        </p:nvSpPr>
        <p:spPr>
          <a:xfrm>
            <a:off x="1911096" y="1799022"/>
            <a:ext cx="3659187" cy="1800225"/>
          </a:xfrm>
          <a:prstGeom prst="wedgeEllipseCallout">
            <a:avLst/>
          </a:prstGeom>
          <a:solidFill>
            <a:srgbClr val="009900"/>
          </a:solidFill>
          <a:ln w="28575">
            <a:solidFill>
              <a:srgbClr val="0099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rPr>
              <a:t>If we could figure this out, imagine what an impact we would have on …</a:t>
            </a:r>
          </a:p>
        </p:txBody>
      </p:sp>
      <p:sp>
        <p:nvSpPr>
          <p:cNvPr id="10" name="Rectangle 9"/>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340468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prstClr val="white"/>
                </a:solidFill>
                <a:latin typeface="Segoe UI" panose="020B0502040204020203" pitchFamily="34" charset="0"/>
                <a:cs typeface="Segoe UI" panose="020B0502040204020203" pitchFamily="34" charset="0"/>
              </a:rPr>
              <a:t>TAKE A STAND</a:t>
            </a:r>
          </a:p>
        </p:txBody>
      </p:sp>
      <p:sp>
        <p:nvSpPr>
          <p:cNvPr id="8" name="Rectangle 7"/>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graphicFrame>
        <p:nvGraphicFramePr>
          <p:cNvPr id="9" name="Content Placeholder 3"/>
          <p:cNvGraphicFramePr>
            <a:graphicFrameLocks noGrp="1"/>
          </p:cNvGraphicFramePr>
          <p:nvPr>
            <p:ph idx="4294967295"/>
            <p:extLst>
              <p:ext uri="{D42A27DB-BD31-4B8C-83A1-F6EECF244321}">
                <p14:modId xmlns:p14="http://schemas.microsoft.com/office/powerpoint/2010/main" val="3468935777"/>
              </p:ext>
            </p:extLst>
          </p:nvPr>
        </p:nvGraphicFramePr>
        <p:xfrm>
          <a:off x="626595" y="2013785"/>
          <a:ext cx="4114800" cy="3838574"/>
        </p:xfrm>
        <a:graphic>
          <a:graphicData uri="http://schemas.openxmlformats.org/drawingml/2006/table">
            <a:tbl>
              <a:tblPr/>
              <a:tblGrid>
                <a:gridCol w="4114800">
                  <a:extLst>
                    <a:ext uri="{9D8B030D-6E8A-4147-A177-3AD203B41FA5}">
                      <a16:colId xmlns:a16="http://schemas.microsoft.com/office/drawing/2014/main" val="20000"/>
                    </a:ext>
                  </a:extLst>
                </a:gridCol>
              </a:tblGrid>
              <a:tr h="723889">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     1) Lion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6292">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     2) Owl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6292">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     3) Bear</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6292">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     4) Deer</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5809">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     5) Dolphin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TextBox 5"/>
          <p:cNvSpPr txBox="1"/>
          <p:nvPr/>
        </p:nvSpPr>
        <p:spPr>
          <a:xfrm>
            <a:off x="5640886" y="1844693"/>
            <a:ext cx="4696647" cy="2077492"/>
          </a:xfrm>
          <a:prstGeom prst="rect">
            <a:avLst/>
          </a:prstGeom>
          <a:noFill/>
        </p:spPr>
        <p:txBody>
          <a:bodyPr wrap="square" rtlCol="0">
            <a:spAutoFit/>
          </a:bodyPr>
          <a:lstStyle/>
          <a:p>
            <a:pPr>
              <a:spcBef>
                <a:spcPts val="600"/>
              </a:spcBef>
              <a:spcAft>
                <a:spcPts val="200"/>
              </a:spcAft>
            </a:pPr>
            <a:r>
              <a:rPr lang="en-CA" altLang="en-US" sz="2400" b="1" dirty="0">
                <a:solidFill>
                  <a:prstClr val="black">
                    <a:lumMod val="50000"/>
                    <a:lumOff val="50000"/>
                  </a:prstClr>
                </a:solidFill>
                <a:latin typeface="Segoe UI" panose="020B0502040204020203" pitchFamily="34" charset="0"/>
                <a:cs typeface="Segoe UI" panose="020B0502040204020203" pitchFamily="34" charset="0"/>
              </a:rPr>
              <a:t>Shout Out</a:t>
            </a:r>
          </a:p>
          <a:p>
            <a:pPr marL="342900" indent="-342900">
              <a:spcBef>
                <a:spcPts val="600"/>
              </a:spcBef>
              <a:spcAft>
                <a:spcPts val="200"/>
              </a:spcAft>
              <a:buFont typeface="Arial" panose="020B0604020202020204" pitchFamily="34" charset="0"/>
              <a:buChar char="•"/>
            </a:pPr>
            <a:endParaRPr lang="en-CA" altLang="en-US" sz="2400" dirty="0">
              <a:solidFill>
                <a:prstClr val="black">
                  <a:lumMod val="50000"/>
                  <a:lumOff val="50000"/>
                </a:prstClr>
              </a:solidFill>
              <a:latin typeface="Segoe UI" panose="020B0502040204020203" pitchFamily="34" charset="0"/>
              <a:cs typeface="Segoe UI" panose="020B0502040204020203" pitchFamily="34" charset="0"/>
            </a:endParaRPr>
          </a:p>
          <a:p>
            <a:pPr>
              <a:spcBef>
                <a:spcPts val="600"/>
              </a:spcBef>
              <a:spcAft>
                <a:spcPts val="200"/>
              </a:spcAft>
            </a:pPr>
            <a:r>
              <a:rPr lang="en-CA" altLang="en-US" sz="2400" dirty="0">
                <a:solidFill>
                  <a:prstClr val="black">
                    <a:lumMod val="50000"/>
                    <a:lumOff val="50000"/>
                  </a:prstClr>
                </a:solidFill>
                <a:latin typeface="Segoe UI" panose="020B0502040204020203" pitchFamily="34" charset="0"/>
                <a:cs typeface="Segoe UI" panose="020B0502040204020203" pitchFamily="34" charset="0"/>
              </a:rPr>
              <a:t>Shout out which one most appeals to you.</a:t>
            </a:r>
          </a:p>
          <a:p>
            <a:pPr>
              <a:buClr>
                <a:prstClr val="black"/>
              </a:buClr>
            </a:pPr>
            <a:endParaRPr lang="en-US" dirty="0">
              <a:solidFill>
                <a:prstClr val="black"/>
              </a:solidFill>
            </a:endParaRPr>
          </a:p>
        </p:txBody>
      </p:sp>
    </p:spTree>
    <p:extLst>
      <p:ext uri="{BB962C8B-B14F-4D97-AF65-F5344CB8AC3E}">
        <p14:creationId xmlns:p14="http://schemas.microsoft.com/office/powerpoint/2010/main" val="17228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BRIDGING STYLE:  ENGAGING AND CONNECTING WITH OTHERS</a:t>
            </a:r>
          </a:p>
        </p:txBody>
      </p:sp>
      <p:sp>
        <p:nvSpPr>
          <p:cNvPr id="6" name="TextBox 5"/>
          <p:cNvSpPr txBox="1"/>
          <p:nvPr/>
        </p:nvSpPr>
        <p:spPr>
          <a:xfrm>
            <a:off x="173736" y="1846372"/>
            <a:ext cx="11237976" cy="5093702"/>
          </a:xfrm>
          <a:prstGeom prst="rect">
            <a:avLst/>
          </a:prstGeom>
          <a:noFill/>
        </p:spPr>
        <p:txBody>
          <a:bodyPr wrap="square" rtlCol="0">
            <a:spAutoFit/>
          </a:bodyPr>
          <a:lstStyle/>
          <a:p>
            <a:pPr>
              <a:lnSpc>
                <a:spcPct val="150000"/>
              </a:lnSpc>
              <a:spcBef>
                <a:spcPts val="600"/>
              </a:spcBef>
              <a:spcAft>
                <a:spcPts val="600"/>
              </a:spcAft>
              <a:buClr>
                <a:schemeClr val="tx1">
                  <a:lumMod val="50000"/>
                  <a:lumOff val="50000"/>
                </a:schemeClr>
              </a:buClr>
            </a:pPr>
            <a:r>
              <a:rPr lang="en-US" altLang="en-US" sz="2400" b="1" dirty="0">
                <a:latin typeface="Segoe UI" panose="020B0502040204020203" pitchFamily="34" charset="0"/>
                <a:cs typeface="Segoe UI" panose="020B0502040204020203" pitchFamily="34" charset="0"/>
              </a:rPr>
              <a:t>This Style looks like…</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dirty="0">
                <a:latin typeface="Segoe UI" panose="020B0502040204020203" pitchFamily="34" charset="0"/>
                <a:cs typeface="Segoe UI" panose="020B0502040204020203" pitchFamily="34" charset="0"/>
              </a:rPr>
              <a:t>Building </a:t>
            </a:r>
            <a:r>
              <a:rPr lang="en-CA" altLang="en-US" sz="2400" b="1" dirty="0">
                <a:latin typeface="Segoe UI" panose="020B0502040204020203" pitchFamily="34" charset="0"/>
                <a:cs typeface="Segoe UI" panose="020B0502040204020203" pitchFamily="34" charset="0"/>
              </a:rPr>
              <a:t>relationships</a:t>
            </a:r>
            <a:r>
              <a:rPr lang="en-CA" altLang="en-US" sz="2400" dirty="0">
                <a:latin typeface="Segoe UI" panose="020B0502040204020203" pitchFamily="34" charset="0"/>
                <a:cs typeface="Segoe UI" panose="020B0502040204020203" pitchFamily="34" charset="0"/>
              </a:rPr>
              <a:t> and </a:t>
            </a:r>
            <a:r>
              <a:rPr lang="en-CA" altLang="en-US" sz="2400" b="1" dirty="0">
                <a:latin typeface="Segoe UI" panose="020B0502040204020203" pitchFamily="34" charset="0"/>
                <a:cs typeface="Segoe UI" panose="020B0502040204020203" pitchFamily="34" charset="0"/>
              </a:rPr>
              <a:t>coalitions </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b="1" dirty="0">
                <a:latin typeface="Segoe UI" panose="020B0502040204020203" pitchFamily="34" charset="0"/>
                <a:cs typeface="Segoe UI" panose="020B0502040204020203" pitchFamily="34" charset="0"/>
              </a:rPr>
              <a:t>Listening</a:t>
            </a:r>
            <a:r>
              <a:rPr lang="en-CA" altLang="en-US" sz="2400" dirty="0">
                <a:latin typeface="Segoe UI" panose="020B0502040204020203" pitchFamily="34" charset="0"/>
                <a:cs typeface="Segoe UI" panose="020B0502040204020203" pitchFamily="34" charset="0"/>
              </a:rPr>
              <a:t> carefully to what others need</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b="1" dirty="0">
                <a:latin typeface="Segoe UI" panose="020B0502040204020203" pitchFamily="34" charset="0"/>
                <a:cs typeface="Segoe UI" panose="020B0502040204020203" pitchFamily="34" charset="0"/>
              </a:rPr>
              <a:t>Understanding</a:t>
            </a:r>
            <a:r>
              <a:rPr lang="en-CA" altLang="en-US" sz="2400" dirty="0">
                <a:latin typeface="Segoe UI" panose="020B0502040204020203" pitchFamily="34" charset="0"/>
                <a:cs typeface="Segoe UI" panose="020B0502040204020203" pitchFamily="34" charset="0"/>
              </a:rPr>
              <a:t> to be understood</a:t>
            </a:r>
          </a:p>
          <a:p>
            <a:pPr marL="342900" indent="-342900">
              <a:lnSpc>
                <a:spcPct val="150000"/>
              </a:lnSpc>
              <a:spcBef>
                <a:spcPts val="600"/>
              </a:spcBef>
              <a:spcAft>
                <a:spcPts val="600"/>
              </a:spcAft>
              <a:buClr>
                <a:schemeClr val="tx1">
                  <a:lumMod val="50000"/>
                  <a:lumOff val="50000"/>
                </a:schemeClr>
              </a:buClr>
              <a:buSzPct val="90000"/>
              <a:buFont typeface="Arial" panose="020B0604020202020204" pitchFamily="34" charset="0"/>
              <a:buChar char="•"/>
            </a:pPr>
            <a:r>
              <a:rPr lang="en-CA" altLang="en-US" sz="2400" dirty="0">
                <a:latin typeface="Segoe UI" panose="020B0502040204020203" pitchFamily="34" charset="0"/>
                <a:cs typeface="Segoe UI" panose="020B0502040204020203" pitchFamily="34" charset="0"/>
              </a:rPr>
              <a:t>Asking </a:t>
            </a:r>
            <a:r>
              <a:rPr lang="en-CA" altLang="en-US" sz="2400" b="1" dirty="0">
                <a:latin typeface="Segoe UI" panose="020B0502040204020203" pitchFamily="34" charset="0"/>
                <a:cs typeface="Segoe UI" panose="020B0502040204020203" pitchFamily="34" charset="0"/>
              </a:rPr>
              <a:t>questions</a:t>
            </a:r>
            <a:r>
              <a:rPr lang="en-CA" altLang="en-US" sz="2400" dirty="0">
                <a:latin typeface="Segoe UI" panose="020B0502040204020203" pitchFamily="34" charset="0"/>
                <a:cs typeface="Segoe UI" panose="020B0502040204020203" pitchFamily="34" charset="0"/>
              </a:rPr>
              <a:t> to seek understanding of another’s point of view </a:t>
            </a:r>
            <a:endParaRPr lang="en-CA" altLang="en-US" sz="2400" i="1" dirty="0">
              <a:latin typeface="Segoe UI" panose="020B0502040204020203" pitchFamily="34" charset="0"/>
              <a:cs typeface="Segoe UI" panose="020B0502040204020203" pitchFamily="34" charset="0"/>
            </a:endParaRPr>
          </a:p>
          <a:p>
            <a:pPr>
              <a:spcBef>
                <a:spcPts val="600"/>
              </a:spcBef>
              <a:spcAft>
                <a:spcPts val="600"/>
              </a:spcAft>
              <a:buClr>
                <a:srgbClr val="CC3300"/>
              </a:buClr>
            </a:pPr>
            <a:endParaRPr lang="en-US" altLang="en-US" sz="2400" b="1" dirty="0"/>
          </a:p>
          <a:p>
            <a:pPr>
              <a:spcBef>
                <a:spcPts val="600"/>
              </a:spcBef>
              <a:spcAft>
                <a:spcPts val="600"/>
              </a:spcAft>
              <a:buClr>
                <a:schemeClr val="tx1"/>
              </a:buClr>
              <a:buFont typeface="Wingdings" charset="2"/>
              <a:buNone/>
            </a:pPr>
            <a:endParaRPr lang="en-US" altLang="en-US" sz="2400" b="1" dirty="0"/>
          </a:p>
          <a:p>
            <a:pPr>
              <a:lnSpc>
                <a:spcPct val="150000"/>
              </a:lnSpc>
              <a:spcBef>
                <a:spcPts val="600"/>
              </a:spcBef>
              <a:spcAft>
                <a:spcPts val="600"/>
              </a:spcAft>
              <a:buClr>
                <a:schemeClr val="tx1">
                  <a:lumMod val="50000"/>
                  <a:lumOff val="50000"/>
                </a:schemeClr>
              </a:buClr>
              <a:buSzTx/>
            </a:pPr>
            <a:endParaRPr lang="en-US" dirty="0">
              <a:latin typeface="Segoe UI" panose="020B0502040204020203" pitchFamily="34" charset="0"/>
              <a:cs typeface="Segoe UI" panose="020B0502040204020203" pitchFamily="34" charset="0"/>
            </a:endParaRPr>
          </a:p>
        </p:txBody>
      </p:sp>
      <p:sp>
        <p:nvSpPr>
          <p:cNvPr id="8" name="Rectangle 7"/>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2419993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BRIDGING SOUNDS LIKE…</a:t>
            </a:r>
          </a:p>
        </p:txBody>
      </p:sp>
      <p:sp>
        <p:nvSpPr>
          <p:cNvPr id="14" name="Oval Callout 13"/>
          <p:cNvSpPr/>
          <p:nvPr/>
        </p:nvSpPr>
        <p:spPr>
          <a:xfrm>
            <a:off x="6609906" y="1799369"/>
            <a:ext cx="3276600" cy="1530350"/>
          </a:xfrm>
          <a:prstGeom prst="wedgeEllipseCallout">
            <a:avLst/>
          </a:prstGeom>
          <a:solidFill>
            <a:srgbClr val="009900"/>
          </a:solidFill>
          <a:ln>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latin typeface="Arial" pitchFamily="34" charset="0"/>
              </a:rPr>
              <a:t>I had this same issue last year and let me tell you how…</a:t>
            </a:r>
          </a:p>
        </p:txBody>
      </p:sp>
      <p:sp>
        <p:nvSpPr>
          <p:cNvPr id="20" name="Oval Callout 19"/>
          <p:cNvSpPr/>
          <p:nvPr/>
        </p:nvSpPr>
        <p:spPr>
          <a:xfrm>
            <a:off x="2199831" y="1655701"/>
            <a:ext cx="3546475" cy="1817687"/>
          </a:xfrm>
          <a:prstGeom prst="wedgeEllipseCallout">
            <a:avLst/>
          </a:prstGeom>
          <a:solidFill>
            <a:srgbClr val="009900"/>
          </a:solidFill>
          <a:ln>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latin typeface="Arial" pitchFamily="34" charset="0"/>
              </a:rPr>
              <a:t>I think I understand your dilemma so can you help me understand why…”</a:t>
            </a:r>
          </a:p>
        </p:txBody>
      </p:sp>
      <p:sp>
        <p:nvSpPr>
          <p:cNvPr id="21" name="Oval Callout 20"/>
          <p:cNvSpPr/>
          <p:nvPr/>
        </p:nvSpPr>
        <p:spPr>
          <a:xfrm>
            <a:off x="6609906" y="3670176"/>
            <a:ext cx="3573462" cy="1968500"/>
          </a:xfrm>
          <a:prstGeom prst="wedgeEllipseCallout">
            <a:avLst/>
          </a:prstGeom>
          <a:solidFill>
            <a:srgbClr val="009900"/>
          </a:solidFill>
          <a:ln>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latin typeface="Arial" pitchFamily="34" charset="0"/>
              </a:rPr>
              <a:t>It sounds like the three of us have a common agenda.  If we stick together then …</a:t>
            </a:r>
          </a:p>
        </p:txBody>
      </p:sp>
      <p:sp>
        <p:nvSpPr>
          <p:cNvPr id="22" name="Oval Callout 21"/>
          <p:cNvSpPr/>
          <p:nvPr/>
        </p:nvSpPr>
        <p:spPr>
          <a:xfrm>
            <a:off x="2328344" y="3670176"/>
            <a:ext cx="4105275" cy="2171700"/>
          </a:xfrm>
          <a:prstGeom prst="wedgeEllipseCallout">
            <a:avLst/>
          </a:prstGeom>
          <a:solidFill>
            <a:srgbClr val="009900"/>
          </a:solidFill>
          <a:ln>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2000" b="1" dirty="0">
                <a:solidFill>
                  <a:srgbClr val="FFFFFF"/>
                </a:solidFill>
                <a:effectLst>
                  <a:outerShdw blurRad="38100" dist="38100" dir="2700000" algn="tl">
                    <a:srgbClr val="000000">
                      <a:alpha val="43137"/>
                    </a:srgbClr>
                  </a:outerShdw>
                </a:effectLst>
                <a:latin typeface="Arial" pitchFamily="34" charset="0"/>
              </a:rPr>
              <a:t>“It sounds like you are saying that you cannot go any further to accommodate us.  Will you explain …</a:t>
            </a:r>
          </a:p>
        </p:txBody>
      </p:sp>
      <p:sp>
        <p:nvSpPr>
          <p:cNvPr id="10" name="Rectangle 9"/>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1953940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Segoe UI" panose="020B0502040204020203" pitchFamily="34" charset="0"/>
                <a:ea typeface="+mj-ea"/>
                <a:cs typeface="Segoe UI" panose="020B0502040204020203" pitchFamily="34" charset="0"/>
              </a:rPr>
              <a:t>HORSESHOE ACTIVITY</a:t>
            </a:r>
          </a:p>
        </p:txBody>
      </p:sp>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551" y="1731097"/>
            <a:ext cx="6588569" cy="508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570297"/>
            <a:ext cx="6096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876336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Segoe UI" panose="020B0502040204020203" pitchFamily="34" charset="0"/>
                <a:ea typeface="+mj-ea"/>
                <a:cs typeface="Segoe UI" panose="020B0502040204020203" pitchFamily="34" charset="0"/>
              </a:rPr>
              <a:t>HORSESHOE ACTIVITY</a:t>
            </a:r>
          </a:p>
        </p:txBody>
      </p:sp>
      <p:pic>
        <p:nvPicPr>
          <p:cNvPr id="8" name="Picture 2"/>
          <p:cNvPicPr>
            <a:picLocks noChangeAspect="1" noChangeArrowheads="1"/>
          </p:cNvPicPr>
          <p:nvPr/>
        </p:nvPicPr>
        <p:blipFill>
          <a:blip r:embed="rId4"/>
          <a:srcRect/>
          <a:stretch>
            <a:fillRect/>
          </a:stretch>
        </p:blipFill>
        <p:spPr bwMode="auto">
          <a:xfrm>
            <a:off x="2398032" y="1696362"/>
            <a:ext cx="7168260" cy="5079806"/>
          </a:xfrm>
          <a:prstGeom prst="rect">
            <a:avLst/>
          </a:prstGeom>
          <a:solidFill>
            <a:schemeClr val="accent3"/>
          </a:solidFill>
          <a:ln w="9525">
            <a:noFill/>
            <a:miter lim="800000"/>
            <a:headEnd/>
            <a:tailEnd/>
          </a:ln>
        </p:spPr>
      </p:pic>
      <p:sp>
        <p:nvSpPr>
          <p:cNvPr id="9" name="TextBox 8"/>
          <p:cNvSpPr txBox="1"/>
          <p:nvPr/>
        </p:nvSpPr>
        <p:spPr>
          <a:xfrm>
            <a:off x="1042639" y="1837943"/>
            <a:ext cx="2268538" cy="95410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advocate by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debate, insisting </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your ideas are heard and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challenging</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the ideas of others.</a:t>
            </a:r>
            <a:endParaRPr kumimoji="0" lang="en-CA"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0" name="TextBox 9"/>
          <p:cNvSpPr txBox="1"/>
          <p:nvPr/>
        </p:nvSpPr>
        <p:spPr>
          <a:xfrm>
            <a:off x="674878" y="4513898"/>
            <a:ext cx="2268538" cy="73866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advocate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offering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logic, rational reasons</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and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a:t>
            </a:r>
            <a:endParaRPr kumimoji="0" lang="en-CA"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1" name="TextBox 10"/>
          <p:cNvSpPr txBox="1">
            <a:spLocks noChangeArrowheads="1"/>
          </p:cNvSpPr>
          <p:nvPr/>
        </p:nvSpPr>
        <p:spPr bwMode="auto">
          <a:xfrm>
            <a:off x="2943416" y="6170187"/>
            <a:ext cx="7129589" cy="523220"/>
          </a:xfrm>
          <a:prstGeom prst="rect">
            <a:avLst/>
          </a:prstGeom>
          <a:solidFill>
            <a:schemeClr val="bg1"/>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advocate through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compromises, concessions </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and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trade-offs</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to reach outcomes that satisfy your greater interest. </a:t>
            </a:r>
            <a:endParaRPr kumimoji="0" lang="en-CA"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p:cNvSpPr txBox="1">
            <a:spLocks noChangeArrowheads="1"/>
          </p:cNvSpPr>
          <p:nvPr/>
        </p:nvSpPr>
        <p:spPr bwMode="auto">
          <a:xfrm>
            <a:off x="9020907" y="1838578"/>
            <a:ext cx="22685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100000"/>
              </a:spcBef>
              <a:buSzPct val="75000"/>
              <a:buFont typeface="Wingdings" charset="2"/>
              <a:buChar char="q"/>
              <a:defRPr>
                <a:solidFill>
                  <a:schemeClr val="tx1"/>
                </a:solidFill>
                <a:latin typeface="Tahoma" charset="0"/>
                <a:ea typeface="Arial" charset="0"/>
                <a:cs typeface="Arial" charset="0"/>
              </a:defRPr>
            </a:lvl1pPr>
            <a:lvl2pPr marL="742950" indent="-285750" eaLnBrk="0" hangingPunct="0">
              <a:spcBef>
                <a:spcPct val="50000"/>
              </a:spcBef>
              <a:buFont typeface="Wingdings" charset="2"/>
              <a:buChar char="Ø"/>
              <a:defRPr>
                <a:solidFill>
                  <a:schemeClr val="tx1"/>
                </a:solidFill>
                <a:latin typeface="Tahoma" charset="0"/>
                <a:ea typeface="Arial" charset="0"/>
                <a:cs typeface="Arial" charset="0"/>
              </a:defRPr>
            </a:lvl2pPr>
            <a:lvl3pPr marL="1143000" indent="-228600" eaLnBrk="0" hangingPunct="0">
              <a:spcBef>
                <a:spcPct val="30000"/>
              </a:spcBef>
              <a:buChar char="•"/>
              <a:defRPr>
                <a:solidFill>
                  <a:schemeClr val="tx1"/>
                </a:solidFill>
                <a:latin typeface="Tahoma" charset="0"/>
                <a:ea typeface="Arial" charset="0"/>
                <a:cs typeface="Arial" charset="0"/>
              </a:defRPr>
            </a:lvl3pPr>
            <a:lvl4pPr marL="1600200" indent="-228600" eaLnBrk="0" hangingPunct="0">
              <a:spcBef>
                <a:spcPct val="20000"/>
              </a:spcBef>
              <a:buFont typeface="Corbel" charset="0"/>
              <a:buChar char="–"/>
              <a:defRPr sz="1600">
                <a:solidFill>
                  <a:schemeClr val="tx1"/>
                </a:solidFill>
                <a:latin typeface="Tahoma" charset="0"/>
                <a:ea typeface="Arial" charset="0"/>
                <a:cs typeface="Arial" charset="0"/>
              </a:defRPr>
            </a:lvl4pPr>
            <a:lvl5pPr marL="2057400" indent="-228600" eaLnBrk="0" hangingPunct="0">
              <a:spcBef>
                <a:spcPct val="10000"/>
              </a:spcBef>
              <a:buFont typeface="Wingdings" charset="2"/>
              <a:buChar char="§"/>
              <a:defRPr sz="16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buChar char="§"/>
              <a:defRPr sz="16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buChar char="§"/>
              <a:defRPr sz="16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buChar char="§"/>
              <a:defRPr sz="16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buChar char="§"/>
              <a:defRPr sz="1600">
                <a:solidFill>
                  <a:schemeClr val="tx1"/>
                </a:solidFill>
                <a:latin typeface="Tahoma"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You advocate by presenting a sense of </a:t>
            </a:r>
            <a:r>
              <a:rPr kumimoji="0" lang="en-GB" altLang="en-US"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shared purpose </a:t>
            </a:r>
            <a:r>
              <a:rPr kumimoji="0" lang="en-GB" altLang="en-US"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and exciting </a:t>
            </a:r>
            <a:r>
              <a:rPr kumimoji="0" lang="en-GB" altLang="en-US"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possibilities</a:t>
            </a:r>
            <a:endParaRPr kumimoji="0" lang="en-CA" altLang="en-US"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14" name="TextBox 13"/>
          <p:cNvSpPr txBox="1"/>
          <p:nvPr/>
        </p:nvSpPr>
        <p:spPr>
          <a:xfrm>
            <a:off x="9020907" y="4236265"/>
            <a:ext cx="1981200" cy="95410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advocate by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connecting, </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building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relationships</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and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coalitions</a:t>
            </a:r>
            <a:endParaRPr kumimoji="0" lang="en-CA"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2" name="Rectangle 11"/>
          <p:cNvSpPr/>
          <p:nvPr/>
        </p:nvSpPr>
        <p:spPr>
          <a:xfrm>
            <a:off x="0" y="6595698"/>
            <a:ext cx="6096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216002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STYLE GROUPS: INFLUENCING STYLES DISCUSSION</a:t>
            </a:r>
          </a:p>
        </p:txBody>
      </p:sp>
      <p:sp>
        <p:nvSpPr>
          <p:cNvPr id="6" name="TextBox 5"/>
          <p:cNvSpPr txBox="1"/>
          <p:nvPr/>
        </p:nvSpPr>
        <p:spPr>
          <a:xfrm>
            <a:off x="173736" y="1846372"/>
            <a:ext cx="11237976" cy="5088252"/>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For your group’s </a:t>
            </a:r>
            <a:r>
              <a:rPr lang="en-US" altLang="en-US" sz="2400" b="1" dirty="0">
                <a:latin typeface="Segoe UI" panose="020B0502040204020203" pitchFamily="34" charset="0"/>
                <a:cs typeface="Segoe UI" panose="020B0502040204020203" pitchFamily="34" charset="0"/>
              </a:rPr>
              <a:t>dominant style</a:t>
            </a:r>
            <a:r>
              <a:rPr lang="en-US" altLang="en-US" sz="2400" dirty="0">
                <a:latin typeface="Segoe UI" panose="020B0502040204020203" pitchFamily="34" charset="0"/>
                <a:cs typeface="Segoe UI" panose="020B0502040204020203" pitchFamily="34" charset="0"/>
              </a:rPr>
              <a:t>, discuss and make a list of:</a:t>
            </a:r>
            <a:br>
              <a:rPr lang="en-US" altLang="en-US" sz="2400" dirty="0">
                <a:latin typeface="Segoe UI" panose="020B0502040204020203" pitchFamily="34" charset="0"/>
                <a:cs typeface="Segoe UI" panose="020B0502040204020203" pitchFamily="34" charset="0"/>
              </a:rPr>
            </a:br>
            <a:endParaRPr lang="en-US" altLang="en-US" sz="2400" dirty="0">
              <a:latin typeface="Segoe UI" panose="020B0502040204020203" pitchFamily="34" charset="0"/>
              <a:cs typeface="Segoe UI" panose="020B0502040204020203" pitchFamily="34" charset="0"/>
            </a:endParaRPr>
          </a:p>
          <a:p>
            <a:pPr marL="990600" lvl="1" indent="-457200">
              <a:spcBef>
                <a:spcPts val="1200"/>
              </a:spcBef>
              <a:buFont typeface="Tahoma" charset="0"/>
              <a:buAutoNum type="arabicPeriod"/>
            </a:pPr>
            <a:r>
              <a:rPr lang="en-US" altLang="en-US" sz="2400" b="1" dirty="0">
                <a:latin typeface="Segoe UI" panose="020B0502040204020203" pitchFamily="34" charset="0"/>
                <a:cs typeface="Segoe UI" panose="020B0502040204020203" pitchFamily="34" charset="0"/>
              </a:rPr>
              <a:t>Best uses </a:t>
            </a:r>
            <a:r>
              <a:rPr lang="en-US" altLang="en-US" sz="2400" dirty="0">
                <a:latin typeface="Segoe UI" panose="020B0502040204020203" pitchFamily="34" charset="0"/>
                <a:cs typeface="Segoe UI" panose="020B0502040204020203" pitchFamily="34" charset="0"/>
              </a:rPr>
              <a:t>and situations for this type of dominate style</a:t>
            </a:r>
          </a:p>
          <a:p>
            <a:pPr marL="990600" lvl="1" indent="-457200">
              <a:spcBef>
                <a:spcPts val="1200"/>
              </a:spcBef>
              <a:buFont typeface="Tahoma" charset="0"/>
              <a:buAutoNum type="arabicPeriod"/>
            </a:pPr>
            <a:r>
              <a:rPr lang="en-US" altLang="en-US" sz="2400" b="1" dirty="0">
                <a:latin typeface="Segoe UI" panose="020B0502040204020203" pitchFamily="34" charset="0"/>
                <a:cs typeface="Segoe UI" panose="020B0502040204020203" pitchFamily="34" charset="0"/>
              </a:rPr>
              <a:t>Potential pitfalls </a:t>
            </a:r>
            <a:r>
              <a:rPr lang="en-US" altLang="en-US" sz="2400" dirty="0">
                <a:latin typeface="Segoe UI" panose="020B0502040204020203" pitchFamily="34" charset="0"/>
                <a:cs typeface="Segoe UI" panose="020B0502040204020203" pitchFamily="34" charset="0"/>
              </a:rPr>
              <a:t>if this style is either overused or used inappropriately given the situation </a:t>
            </a:r>
          </a:p>
          <a:p>
            <a:pPr marL="342900" indent="-342900">
              <a:spcBef>
                <a:spcPts val="2400"/>
              </a:spcBef>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Draw a picture that represents:</a:t>
            </a:r>
          </a:p>
          <a:p>
            <a:pPr>
              <a:spcBef>
                <a:spcPts val="1200"/>
              </a:spcBef>
            </a:pPr>
            <a:r>
              <a:rPr lang="en-US" altLang="en-US" sz="2400" b="1" dirty="0">
                <a:latin typeface="Segoe UI" panose="020B0502040204020203" pitchFamily="34" charset="0"/>
                <a:cs typeface="Segoe UI" panose="020B0502040204020203" pitchFamily="34" charset="0"/>
              </a:rPr>
              <a:t>	How we want people to influence us</a:t>
            </a:r>
          </a:p>
          <a:p>
            <a:pPr marL="342900" indent="-342900">
              <a:spcBef>
                <a:spcPts val="2400"/>
              </a:spcBef>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Be prepared to share highlights of your discussion with the others.</a:t>
            </a:r>
          </a:p>
          <a:p>
            <a:pPr>
              <a:spcBef>
                <a:spcPts val="600"/>
              </a:spcBef>
              <a:spcAft>
                <a:spcPts val="600"/>
              </a:spcAft>
              <a:buClr>
                <a:schemeClr val="tx1"/>
              </a:buClr>
              <a:buFont typeface="Wingdings" charset="2"/>
              <a:buNone/>
            </a:pPr>
            <a:endParaRPr lang="en-US" altLang="en-US" sz="2400" b="1" dirty="0"/>
          </a:p>
          <a:p>
            <a:pPr>
              <a:lnSpc>
                <a:spcPct val="150000"/>
              </a:lnSpc>
              <a:spcBef>
                <a:spcPts val="600"/>
              </a:spcBef>
              <a:spcAft>
                <a:spcPts val="600"/>
              </a:spcAft>
              <a:buClr>
                <a:schemeClr val="tx1">
                  <a:lumMod val="50000"/>
                  <a:lumOff val="50000"/>
                </a:schemeClr>
              </a:buClr>
              <a:buSzTx/>
            </a:pPr>
            <a:endParaRPr lang="en-US" dirty="0">
              <a:latin typeface="Segoe UI" panose="020B0502040204020203" pitchFamily="34" charset="0"/>
              <a:cs typeface="Segoe UI" panose="020B0502040204020203" pitchFamily="34" charset="0"/>
            </a:endParaRPr>
          </a:p>
        </p:txBody>
      </p:sp>
      <p:sp>
        <p:nvSpPr>
          <p:cNvPr id="8" name="Rectangle 7"/>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2853095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prstClr val="white"/>
                </a:solidFill>
                <a:latin typeface="Segoe UI" panose="020B0502040204020203" pitchFamily="34" charset="0"/>
                <a:cs typeface="Segoe UI" panose="020B0502040204020203" pitchFamily="34" charset="0"/>
              </a:rPr>
              <a:t>STRATEGIES</a:t>
            </a:r>
          </a:p>
        </p:txBody>
      </p:sp>
      <p:sp>
        <p:nvSpPr>
          <p:cNvPr id="6" name="TextBox 5"/>
          <p:cNvSpPr txBox="1"/>
          <p:nvPr/>
        </p:nvSpPr>
        <p:spPr>
          <a:xfrm>
            <a:off x="173736" y="1846372"/>
            <a:ext cx="11237976" cy="3416320"/>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Use the following </a:t>
            </a:r>
            <a:r>
              <a:rPr lang="en-US" altLang="en-US" sz="2400" b="1" dirty="0">
                <a:latin typeface="Segoe UI" panose="020B0502040204020203" pitchFamily="34" charset="0"/>
                <a:cs typeface="Segoe UI" panose="020B0502040204020203" pitchFamily="34" charset="0"/>
              </a:rPr>
              <a:t>strategies </a:t>
            </a:r>
            <a:r>
              <a:rPr lang="en-US" altLang="en-US" sz="2400" dirty="0">
                <a:latin typeface="Segoe UI" panose="020B0502040204020203" pitchFamily="34" charset="0"/>
                <a:cs typeface="Segoe UI" panose="020B0502040204020203" pitchFamily="34" charset="0"/>
              </a:rPr>
              <a:t>to improve your ability to influence others:</a:t>
            </a:r>
            <a:br>
              <a:rPr lang="en-US" altLang="en-US" sz="2400" dirty="0">
                <a:latin typeface="Segoe UI" panose="020B0502040204020203" pitchFamily="34" charset="0"/>
                <a:cs typeface="Segoe UI" panose="020B0502040204020203" pitchFamily="34" charset="0"/>
              </a:rPr>
            </a:br>
            <a:endParaRPr lang="en-US" altLang="en-US" sz="2400" dirty="0">
              <a:latin typeface="Segoe UI" panose="020B0502040204020203" pitchFamily="34" charset="0"/>
              <a:cs typeface="Segoe UI" panose="020B0502040204020203" pitchFamily="34" charset="0"/>
            </a:endParaRPr>
          </a:p>
          <a:p>
            <a:pPr marL="990600" lvl="1" indent="-457200">
              <a:spcBef>
                <a:spcPts val="1200"/>
              </a:spcBef>
              <a:buFont typeface="Tahoma" charset="0"/>
              <a:buAutoNum type="arabicPeriod"/>
            </a:pPr>
            <a:r>
              <a:rPr lang="en-US" altLang="en-US" sz="2400" dirty="0">
                <a:latin typeface="Segoe UI" panose="020B0502040204020203" pitchFamily="34" charset="0"/>
                <a:cs typeface="Segoe UI" panose="020B0502040204020203" pitchFamily="34" charset="0"/>
              </a:rPr>
              <a:t>Apply the right style to the right </a:t>
            </a:r>
            <a:r>
              <a:rPr lang="en-US" altLang="en-US" sz="2400" b="1" dirty="0">
                <a:latin typeface="Segoe UI" panose="020B0502040204020203" pitchFamily="34" charset="0"/>
                <a:cs typeface="Segoe UI" panose="020B0502040204020203" pitchFamily="34" charset="0"/>
              </a:rPr>
              <a:t>situation.</a:t>
            </a:r>
            <a:endParaRPr lang="en-US" altLang="en-US" sz="2400" dirty="0">
              <a:latin typeface="Segoe UI" panose="020B0502040204020203" pitchFamily="34" charset="0"/>
              <a:cs typeface="Segoe UI" panose="020B0502040204020203" pitchFamily="34" charset="0"/>
            </a:endParaRPr>
          </a:p>
          <a:p>
            <a:pPr marL="990600" lvl="1" indent="-457200">
              <a:spcBef>
                <a:spcPts val="1200"/>
              </a:spcBef>
              <a:buFont typeface="Tahoma" charset="0"/>
              <a:buAutoNum type="arabicPeriod"/>
            </a:pPr>
            <a:r>
              <a:rPr lang="en-US" altLang="en-US" sz="2400" dirty="0">
                <a:latin typeface="Segoe UI" panose="020B0502040204020203" pitchFamily="34" charset="0"/>
                <a:cs typeface="Segoe UI" panose="020B0502040204020203" pitchFamily="34" charset="0"/>
              </a:rPr>
              <a:t>Adjust your style to match the </a:t>
            </a:r>
            <a:r>
              <a:rPr lang="en-US" altLang="en-US" sz="2400" b="1" dirty="0">
                <a:latin typeface="Segoe UI" panose="020B0502040204020203" pitchFamily="34" charset="0"/>
                <a:cs typeface="Segoe UI" panose="020B0502040204020203" pitchFamily="34" charset="0"/>
              </a:rPr>
              <a:t>other person’s style.</a:t>
            </a:r>
            <a:endParaRPr lang="en-US" altLang="en-US" sz="2400" dirty="0">
              <a:latin typeface="Segoe UI" panose="020B0502040204020203" pitchFamily="34" charset="0"/>
              <a:cs typeface="Segoe UI" panose="020B0502040204020203" pitchFamily="34" charset="0"/>
            </a:endParaRPr>
          </a:p>
          <a:p>
            <a:pPr marL="533400" lvl="1">
              <a:spcBef>
                <a:spcPts val="1200"/>
              </a:spcBef>
            </a:pPr>
            <a:endParaRPr lang="en-US" altLang="en-US" sz="2400" dirty="0">
              <a:latin typeface="Segoe UI" panose="020B0502040204020203" pitchFamily="34" charset="0"/>
              <a:cs typeface="Segoe UI" panose="020B0502040204020203" pitchFamily="34" charset="0"/>
            </a:endParaRPr>
          </a:p>
          <a:p>
            <a:pPr>
              <a:spcBef>
                <a:spcPts val="600"/>
              </a:spcBef>
              <a:spcAft>
                <a:spcPts val="600"/>
              </a:spcAft>
              <a:buClr>
                <a:prstClr val="black"/>
              </a:buClr>
              <a:buFont typeface="Wingdings" charset="2"/>
              <a:buNone/>
            </a:pPr>
            <a:endParaRPr lang="en-US" altLang="en-US" sz="2400" b="1" dirty="0"/>
          </a:p>
          <a:p>
            <a:pPr>
              <a:lnSpc>
                <a:spcPct val="150000"/>
              </a:lnSpc>
              <a:spcBef>
                <a:spcPts val="600"/>
              </a:spcBef>
              <a:spcAft>
                <a:spcPts val="600"/>
              </a:spcAft>
              <a:buClr>
                <a:prstClr val="black">
                  <a:lumMod val="50000"/>
                  <a:lumOff val="50000"/>
                </a:prstClr>
              </a:buClr>
            </a:pPr>
            <a:endParaRPr lang="en-US" dirty="0">
              <a:latin typeface="Segoe UI" panose="020B0502040204020203" pitchFamily="34" charset="0"/>
              <a:cs typeface="Segoe UI" panose="020B0502040204020203" pitchFamily="34" charset="0"/>
            </a:endParaRPr>
          </a:p>
        </p:txBody>
      </p:sp>
      <p:sp>
        <p:nvSpPr>
          <p:cNvPr id="8" name="Rectangle 7"/>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151893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prstClr val="white"/>
                </a:solidFill>
                <a:latin typeface="Segoe UI" panose="020B0502040204020203" pitchFamily="34" charset="0"/>
                <a:cs typeface="Segoe UI" panose="020B0502040204020203" pitchFamily="34" charset="0"/>
              </a:rPr>
              <a:t>SITUATIONAL IMPLICATIONS</a:t>
            </a:r>
          </a:p>
        </p:txBody>
      </p:sp>
      <p:graphicFrame>
        <p:nvGraphicFramePr>
          <p:cNvPr id="8" name="Group 35"/>
          <p:cNvGraphicFramePr>
            <a:graphicFrameLocks noGrp="1"/>
          </p:cNvGraphicFramePr>
          <p:nvPr>
            <p:extLst>
              <p:ext uri="{D42A27DB-BD31-4B8C-83A1-F6EECF244321}">
                <p14:modId xmlns:p14="http://schemas.microsoft.com/office/powerpoint/2010/main" val="95034090"/>
              </p:ext>
            </p:extLst>
          </p:nvPr>
        </p:nvGraphicFramePr>
        <p:xfrm>
          <a:off x="624880" y="1811590"/>
          <a:ext cx="10136912" cy="4520655"/>
        </p:xfrm>
        <a:graphic>
          <a:graphicData uri="http://schemas.openxmlformats.org/drawingml/2006/table">
            <a:tbl>
              <a:tblPr/>
              <a:tblGrid>
                <a:gridCol w="1939039">
                  <a:extLst>
                    <a:ext uri="{9D8B030D-6E8A-4147-A177-3AD203B41FA5}">
                      <a16:colId xmlns:a16="http://schemas.microsoft.com/office/drawing/2014/main" val="20000"/>
                    </a:ext>
                  </a:extLst>
                </a:gridCol>
                <a:gridCol w="4179488">
                  <a:extLst>
                    <a:ext uri="{9D8B030D-6E8A-4147-A177-3AD203B41FA5}">
                      <a16:colId xmlns:a16="http://schemas.microsoft.com/office/drawing/2014/main" val="20001"/>
                    </a:ext>
                  </a:extLst>
                </a:gridCol>
                <a:gridCol w="4018385">
                  <a:extLst>
                    <a:ext uri="{9D8B030D-6E8A-4147-A177-3AD203B41FA5}">
                      <a16:colId xmlns:a16="http://schemas.microsoft.com/office/drawing/2014/main" val="20002"/>
                    </a:ext>
                  </a:extLst>
                </a:gridCol>
              </a:tblGrid>
              <a:tr h="6589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Tahoma" pitchFamily="34" charset="0"/>
                          <a:cs typeface="Arial" pitchFamily="34" charset="0"/>
                        </a:rPr>
                        <a:t>Preference</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Tahoma" pitchFamily="34" charset="0"/>
                          <a:cs typeface="Arial" pitchFamily="34" charset="0"/>
                        </a:rPr>
                        <a:t>Use When</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Tahoma" pitchFamily="34" charset="0"/>
                          <a:cs typeface="Arial" pitchFamily="34" charset="0"/>
                        </a:rPr>
                        <a:t>Questionable</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765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ahoma" pitchFamily="34" charset="0"/>
                          <a:cs typeface="Arial" pitchFamily="34" charset="0"/>
                        </a:rPr>
                        <a:t>Rationalizing</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Strong data / expertise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Open for logical discussion</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Value/ethical impact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Lack of evidence  </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664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ahoma" pitchFamily="34" charset="0"/>
                          <a:cs typeface="Arial" pitchFamily="34" charset="0"/>
                        </a:rPr>
                        <a:t>Asserting</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Positional power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Crisis/time</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Influencing up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Need for collaboration</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7973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ahoma" pitchFamily="34" charset="0"/>
                          <a:cs typeface="Arial" pitchFamily="34" charset="0"/>
                        </a:rPr>
                        <a:t>Inspiring</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Shared interests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Excitement and hope needed </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Adversary relationships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Low trust</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765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ahoma" pitchFamily="34" charset="0"/>
                          <a:cs typeface="Arial" pitchFamily="34" charset="0"/>
                        </a:rPr>
                        <a:t>Bridging</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Collaboration needed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Complex issue </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Lack common goals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Lack of time </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r h="7664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ahoma" pitchFamily="34" charset="0"/>
                          <a:cs typeface="Arial" pitchFamily="34" charset="0"/>
                        </a:rPr>
                        <a:t>Negotiating</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No right answer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Divergent interests</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Inferior position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Arial" pitchFamily="34" charset="0"/>
                        </a:rPr>
                        <a:t>Nothing to exchange</a:t>
                      </a:r>
                    </a:p>
                  </a:txBody>
                  <a:tcPr marL="91443" marR="9144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5"/>
                  </a:ext>
                </a:extLst>
              </a:tr>
            </a:tbl>
          </a:graphicData>
        </a:graphic>
      </p:graphicFrame>
      <p:sp>
        <p:nvSpPr>
          <p:cNvPr id="6" name="Rectangle 5"/>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1630276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prstClr val="white"/>
                </a:solidFill>
                <a:latin typeface="Segoe UI" panose="020B0502040204020203" pitchFamily="34" charset="0"/>
                <a:cs typeface="Segoe UI" panose="020B0502040204020203" pitchFamily="34" charset="0"/>
              </a:rPr>
              <a:t>THE ISI MODEL:  CASES</a:t>
            </a:r>
          </a:p>
        </p:txBody>
      </p:sp>
      <p:sp>
        <p:nvSpPr>
          <p:cNvPr id="12" name="Rectangle 11"/>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
        <p:nvSpPr>
          <p:cNvPr id="6" name="TextBox 5"/>
          <p:cNvSpPr txBox="1"/>
          <p:nvPr/>
        </p:nvSpPr>
        <p:spPr>
          <a:xfrm>
            <a:off x="0" y="2787911"/>
            <a:ext cx="12192000" cy="553998"/>
          </a:xfrm>
          <a:prstGeom prst="rect">
            <a:avLst/>
          </a:prstGeom>
          <a:noFill/>
        </p:spPr>
        <p:txBody>
          <a:bodyPr wrap="square" rtlCol="0">
            <a:spAutoFit/>
          </a:bodyPr>
          <a:lstStyle/>
          <a:p>
            <a:pPr algn="ctr">
              <a:lnSpc>
                <a:spcPts val="3600"/>
              </a:lnSpc>
              <a:buClr>
                <a:prstClr val="black">
                  <a:lumMod val="50000"/>
                  <a:lumOff val="50000"/>
                </a:prstClr>
              </a:buClr>
            </a:pPr>
            <a:r>
              <a:rPr lang="en-CA" altLang="en-US" sz="4000" dirty="0">
                <a:solidFill>
                  <a:prstClr val="black"/>
                </a:solidFill>
                <a:latin typeface="Segoe UI" panose="020B0502040204020203" pitchFamily="34" charset="0"/>
                <a:cs typeface="Segoe UI" panose="020B0502040204020203" pitchFamily="34" charset="0"/>
              </a:rPr>
              <a:t>CASES</a:t>
            </a:r>
            <a:endParaRPr lang="en-CA" sz="4000"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46407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prstClr val="white"/>
                </a:solidFill>
                <a:latin typeface="Segoe UI" panose="020B0502040204020203" pitchFamily="34" charset="0"/>
                <a:cs typeface="Segoe UI" panose="020B0502040204020203" pitchFamily="34" charset="0"/>
              </a:rPr>
              <a:t>THE ISI MODEL:  CASES</a:t>
            </a:r>
          </a:p>
        </p:txBody>
      </p:sp>
      <p:sp>
        <p:nvSpPr>
          <p:cNvPr id="12" name="Rectangle 11"/>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
        <p:nvSpPr>
          <p:cNvPr id="6" name="TextBox 5"/>
          <p:cNvSpPr txBox="1"/>
          <p:nvPr/>
        </p:nvSpPr>
        <p:spPr>
          <a:xfrm>
            <a:off x="4841507" y="1700256"/>
            <a:ext cx="6323798" cy="1893275"/>
          </a:xfrm>
          <a:prstGeom prst="rect">
            <a:avLst/>
          </a:prstGeom>
          <a:noFill/>
        </p:spPr>
        <p:txBody>
          <a:bodyPr wrap="square" rtlCol="0">
            <a:spAutoFit/>
          </a:bodyPr>
          <a:lstStyle/>
          <a:p>
            <a:pPr>
              <a:lnSpc>
                <a:spcPts val="3600"/>
              </a:lnSpc>
              <a:buClr>
                <a:prstClr val="black">
                  <a:lumMod val="50000"/>
                  <a:lumOff val="50000"/>
                </a:prstClr>
              </a:buClr>
            </a:pPr>
            <a:r>
              <a:rPr lang="en-CA" altLang="en-US" sz="2400" dirty="0">
                <a:solidFill>
                  <a:prstClr val="black"/>
                </a:solidFill>
                <a:latin typeface="Segoe UI" panose="020B0502040204020203" pitchFamily="34" charset="0"/>
                <a:cs typeface="Segoe UI" panose="020B0502040204020203" pitchFamily="34" charset="0"/>
              </a:rPr>
              <a:t>For the following case, determine:</a:t>
            </a:r>
          </a:p>
          <a:p>
            <a:pPr marL="457200" indent="-457200">
              <a:lnSpc>
                <a:spcPts val="3600"/>
              </a:lnSpc>
              <a:buClr>
                <a:prstClr val="black">
                  <a:lumMod val="50000"/>
                  <a:lumOff val="50000"/>
                </a:prstClr>
              </a:buClr>
              <a:buFont typeface="+mj-lt"/>
              <a:buAutoNum type="arabicPeriod"/>
            </a:pPr>
            <a:endParaRPr lang="en-CA" altLang="en-US" sz="2400" dirty="0">
              <a:solidFill>
                <a:prstClr val="black"/>
              </a:solidFill>
              <a:latin typeface="Segoe UI" panose="020B0502040204020203" pitchFamily="34" charset="0"/>
              <a:cs typeface="Segoe UI" panose="020B0502040204020203" pitchFamily="34" charset="0"/>
            </a:endParaRPr>
          </a:p>
          <a:p>
            <a:pPr>
              <a:lnSpc>
                <a:spcPts val="3600"/>
              </a:lnSpc>
              <a:buClr>
                <a:prstClr val="black">
                  <a:lumMod val="50000"/>
                  <a:lumOff val="50000"/>
                </a:prstClr>
              </a:buClr>
            </a:pPr>
            <a:r>
              <a:rPr lang="en-CA" altLang="en-US" sz="2400" dirty="0">
                <a:solidFill>
                  <a:prstClr val="black"/>
                </a:solidFill>
                <a:latin typeface="Segoe UI" panose="020B0502040204020203" pitchFamily="34" charset="0"/>
                <a:cs typeface="Segoe UI" panose="020B0502040204020203" pitchFamily="34" charset="0"/>
              </a:rPr>
              <a:t>Which influence style would work best?</a:t>
            </a:r>
          </a:p>
          <a:p>
            <a:pPr marL="457200" indent="-457200">
              <a:lnSpc>
                <a:spcPts val="3600"/>
              </a:lnSpc>
              <a:buClr>
                <a:prstClr val="black">
                  <a:lumMod val="50000"/>
                  <a:lumOff val="50000"/>
                </a:prstClr>
              </a:buClr>
              <a:buFont typeface="+mj-lt"/>
              <a:buAutoNum type="arabicPeriod"/>
            </a:pPr>
            <a:endParaRPr lang="en-CA" sz="2400" dirty="0">
              <a:solidFill>
                <a:prstClr val="black"/>
              </a:solidFill>
              <a:latin typeface="Segoe UI" panose="020B0502040204020203" pitchFamily="34" charset="0"/>
              <a:cs typeface="Segoe UI" panose="020B0502040204020203" pitchFamily="34" charset="0"/>
            </a:endParaRPr>
          </a:p>
        </p:txBody>
      </p:sp>
      <p:pic>
        <p:nvPicPr>
          <p:cNvPr id="14"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1281" y="1857606"/>
            <a:ext cx="1720914" cy="2085956"/>
          </a:xfrm>
          <a:prstGeom prst="rect">
            <a:avLst/>
          </a:prstGeom>
        </p:spPr>
      </p:pic>
      <p:grpSp>
        <p:nvGrpSpPr>
          <p:cNvPr id="15" name="Group 3"/>
          <p:cNvGrpSpPr/>
          <p:nvPr/>
        </p:nvGrpSpPr>
        <p:grpSpPr>
          <a:xfrm>
            <a:off x="566740" y="4357938"/>
            <a:ext cx="4197766" cy="1230772"/>
            <a:chOff x="0" y="0"/>
            <a:chExt cx="8425173" cy="2470237"/>
          </a:xfrm>
        </p:grpSpPr>
        <p:sp>
          <p:nvSpPr>
            <p:cNvPr id="16" name="AutoShape 4"/>
            <p:cNvSpPr/>
            <p:nvPr/>
          </p:nvSpPr>
          <p:spPr>
            <a:xfrm>
              <a:off x="0" y="0"/>
              <a:ext cx="1044803" cy="144381"/>
            </a:xfrm>
            <a:prstGeom prst="rect">
              <a:avLst/>
            </a:prstGeom>
            <a:solidFill>
              <a:srgbClr val="000000"/>
            </a:solidFill>
          </p:spPr>
        </p:sp>
        <p:sp>
          <p:nvSpPr>
            <p:cNvPr id="17" name="TextBox 5"/>
            <p:cNvSpPr txBox="1"/>
            <p:nvPr/>
          </p:nvSpPr>
          <p:spPr>
            <a:xfrm>
              <a:off x="0" y="521951"/>
              <a:ext cx="8425173" cy="1948286"/>
            </a:xfrm>
            <a:prstGeom prst="rect">
              <a:avLst/>
            </a:prstGeom>
          </p:spPr>
          <p:txBody>
            <a:bodyPr lIns="0" tIns="0" rIns="0" bIns="0" rtlCol="0" anchor="t">
              <a:spAutoFit/>
            </a:bodyPr>
            <a:lstStyle/>
            <a:p>
              <a:pPr>
                <a:lnSpc>
                  <a:spcPts val="8999"/>
                </a:lnSpc>
              </a:pPr>
              <a:r>
                <a:rPr lang="en-US" sz="3600" dirty="0">
                  <a:solidFill>
                    <a:srgbClr val="16214B"/>
                  </a:solidFill>
                  <a:latin typeface="Montserrat"/>
                </a:rPr>
                <a:t>Table Groups</a:t>
              </a:r>
            </a:p>
          </p:txBody>
        </p:sp>
      </p:grpSp>
    </p:spTree>
    <p:extLst>
      <p:ext uri="{BB962C8B-B14F-4D97-AF65-F5344CB8AC3E}">
        <p14:creationId xmlns:p14="http://schemas.microsoft.com/office/powerpoint/2010/main" val="674112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b="1" dirty="0">
                <a:solidFill>
                  <a:schemeClr val="bg1"/>
                </a:solidFill>
                <a:latin typeface="Segoe UI" panose="020B0502040204020203" pitchFamily="34" charset="0"/>
                <a:cs typeface="Segoe UI" panose="020B0502040204020203" pitchFamily="34" charset="0"/>
              </a:rPr>
              <a:t>TRAINING CASES - INFLUENCE STYLE CASE #1:  NEW SOFTWARE IMPLEMENTATION</a:t>
            </a:r>
          </a:p>
        </p:txBody>
      </p:sp>
      <p:sp>
        <p:nvSpPr>
          <p:cNvPr id="6" name="TextBox 5"/>
          <p:cNvSpPr txBox="1"/>
          <p:nvPr/>
        </p:nvSpPr>
        <p:spPr>
          <a:xfrm>
            <a:off x="173736" y="1846372"/>
            <a:ext cx="11643360" cy="3000821"/>
          </a:xfrm>
          <a:prstGeom prst="rect">
            <a:avLst/>
          </a:prstGeom>
          <a:noFill/>
        </p:spPr>
        <p:txBody>
          <a:bodyPr wrap="square" rtlCol="0">
            <a:spAutoFit/>
          </a:bodyPr>
          <a:lstStyle/>
          <a:p>
            <a:pPr>
              <a:lnSpc>
                <a:spcPct val="150000"/>
              </a:lnSpc>
              <a:spcBef>
                <a:spcPts val="600"/>
              </a:spcBef>
              <a:spcAft>
                <a:spcPts val="600"/>
              </a:spcAft>
              <a:buClr>
                <a:schemeClr val="tx1"/>
              </a:buClr>
            </a:pPr>
            <a:r>
              <a:rPr lang="en-CA" altLang="en-US" dirty="0">
                <a:latin typeface="Segoe UI" panose="020B0502040204020203" pitchFamily="34" charset="0"/>
                <a:cs typeface="Segoe UI" panose="020B0502040204020203" pitchFamily="34" charset="0"/>
              </a:rPr>
              <a:t>You have been a member of a project team charged to identify and recommend a new software program that will improve the department’s efficiency and productivity across multiple divisions.  The team has recommended a program with which you have experience from working at another organization and you are confident that it is an effective tool. The recommendation has been approved by senior management and you are now responsible for leading the implementation of the software. You are preparing to meet with one of your peers in another division to share the implementation plan. You know he is reluctant. He does not see the need to change and would prefer to continue to use the program he is already using. </a:t>
            </a:r>
            <a:endParaRPr lang="en-US" altLang="en-US" dirty="0">
              <a:latin typeface="Segoe UI" panose="020B0502040204020203" pitchFamily="34" charset="0"/>
              <a:cs typeface="Segoe UI" panose="020B0502040204020203" pitchFamily="34" charset="0"/>
            </a:endParaRPr>
          </a:p>
        </p:txBody>
      </p:sp>
      <p:sp>
        <p:nvSpPr>
          <p:cNvPr id="2" name="TextBox 1"/>
          <p:cNvSpPr txBox="1"/>
          <p:nvPr/>
        </p:nvSpPr>
        <p:spPr>
          <a:xfrm>
            <a:off x="173736" y="5187596"/>
            <a:ext cx="11361683"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What influence style would best work in the meeting with your peer?</a:t>
            </a:r>
          </a:p>
        </p:txBody>
      </p:sp>
      <p:graphicFrame>
        <p:nvGraphicFramePr>
          <p:cNvPr id="8" name="Table 7"/>
          <p:cNvGraphicFramePr>
            <a:graphicFrameLocks noGrp="1"/>
          </p:cNvGraphicFramePr>
          <p:nvPr>
            <p:extLst>
              <p:ext uri="{D42A27DB-BD31-4B8C-83A1-F6EECF244321}">
                <p14:modId xmlns:p14="http://schemas.microsoft.com/office/powerpoint/2010/main" val="182108570"/>
              </p:ext>
            </p:extLst>
          </p:nvPr>
        </p:nvGraphicFramePr>
        <p:xfrm>
          <a:off x="247623" y="5678524"/>
          <a:ext cx="8791273" cy="827378"/>
        </p:xfrm>
        <a:graphic>
          <a:graphicData uri="http://schemas.openxmlformats.org/drawingml/2006/table">
            <a:tbl>
              <a:tblPr/>
              <a:tblGrid>
                <a:gridCol w="1757918">
                  <a:extLst>
                    <a:ext uri="{9D8B030D-6E8A-4147-A177-3AD203B41FA5}">
                      <a16:colId xmlns:a16="http://schemas.microsoft.com/office/drawing/2014/main" val="20000"/>
                    </a:ext>
                  </a:extLst>
                </a:gridCol>
                <a:gridCol w="1757917">
                  <a:extLst>
                    <a:ext uri="{9D8B030D-6E8A-4147-A177-3AD203B41FA5}">
                      <a16:colId xmlns:a16="http://schemas.microsoft.com/office/drawing/2014/main" val="20001"/>
                    </a:ext>
                  </a:extLst>
                </a:gridCol>
                <a:gridCol w="1759603">
                  <a:extLst>
                    <a:ext uri="{9D8B030D-6E8A-4147-A177-3AD203B41FA5}">
                      <a16:colId xmlns:a16="http://schemas.microsoft.com/office/drawing/2014/main" val="20002"/>
                    </a:ext>
                  </a:extLst>
                </a:gridCol>
                <a:gridCol w="1757918">
                  <a:extLst>
                    <a:ext uri="{9D8B030D-6E8A-4147-A177-3AD203B41FA5}">
                      <a16:colId xmlns:a16="http://schemas.microsoft.com/office/drawing/2014/main" val="20003"/>
                    </a:ext>
                  </a:extLst>
                </a:gridCol>
                <a:gridCol w="1757917">
                  <a:extLst>
                    <a:ext uri="{9D8B030D-6E8A-4147-A177-3AD203B41FA5}">
                      <a16:colId xmlns:a16="http://schemas.microsoft.com/office/drawing/2014/main" val="20004"/>
                    </a:ext>
                  </a:extLst>
                </a:gridCol>
              </a:tblGrid>
              <a:tr h="413689">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Tahoma" charset="0"/>
                          <a:ea typeface="Arial" charset="0"/>
                          <a:cs typeface="Arial" charset="0"/>
                        </a:rPr>
                        <a:t>Asserting </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a:ln>
                            <a:noFill/>
                          </a:ln>
                          <a:solidFill>
                            <a:schemeClr val="tx1"/>
                          </a:solidFill>
                          <a:effectLst/>
                          <a:latin typeface="Tahoma" charset="0"/>
                          <a:ea typeface="Arial" charset="0"/>
                          <a:cs typeface="Arial" charset="0"/>
                        </a:rPr>
                        <a:t>Rationalizing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a:ln>
                            <a:noFill/>
                          </a:ln>
                          <a:solidFill>
                            <a:schemeClr val="tx1"/>
                          </a:solidFill>
                          <a:effectLst/>
                          <a:latin typeface="Tahoma" charset="0"/>
                          <a:ea typeface="Arial" charset="0"/>
                          <a:cs typeface="Arial" charset="0"/>
                        </a:rPr>
                        <a:t>Negotiating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a:ln>
                            <a:noFill/>
                          </a:ln>
                          <a:solidFill>
                            <a:schemeClr val="tx1"/>
                          </a:solidFill>
                          <a:effectLst/>
                          <a:latin typeface="Tahoma" charset="0"/>
                          <a:ea typeface="Arial" charset="0"/>
                          <a:cs typeface="Arial" charset="0"/>
                        </a:rPr>
                        <a:t>Inspiring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Tahoma" charset="0"/>
                          <a:ea typeface="Arial" charset="0"/>
                          <a:cs typeface="Arial" charset="0"/>
                        </a:rPr>
                        <a:t>Bridging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3689">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Tahoma" charset="0"/>
                        <a:ea typeface="Arial" charset="0"/>
                        <a:cs typeface="Arial" charset="0"/>
                      </a:endParaRP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chemeClr val="tx1"/>
                        </a:solidFill>
                        <a:effectLst/>
                        <a:latin typeface="Tahoma" charset="0"/>
                        <a:ea typeface="Arial" charset="0"/>
                        <a:cs typeface="Arial" charset="0"/>
                      </a:endParaRP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chemeClr val="tx1"/>
                        </a:solidFill>
                        <a:effectLst/>
                        <a:latin typeface="Tahoma" charset="0"/>
                        <a:ea typeface="Arial" charset="0"/>
                        <a:cs typeface="Arial" charset="0"/>
                      </a:endParaRP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chemeClr val="tx1"/>
                        </a:solidFill>
                        <a:effectLst/>
                        <a:latin typeface="Tahoma" charset="0"/>
                        <a:ea typeface="Arial" charset="0"/>
                        <a:cs typeface="Arial" charset="0"/>
                      </a:endParaRP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Tahoma" charset="0"/>
                        <a:ea typeface="Arial" charset="0"/>
                        <a:cs typeface="Arial" charset="0"/>
                      </a:endParaRP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173508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prstClr val="white"/>
                </a:solidFill>
                <a:latin typeface="Segoe UI" panose="020B0502040204020203" pitchFamily="34" charset="0"/>
                <a:cs typeface="Segoe UI" panose="020B0502040204020203" pitchFamily="34" charset="0"/>
              </a:rPr>
              <a:t>TAKE A STAND</a:t>
            </a:r>
          </a:p>
        </p:txBody>
      </p:sp>
      <p:sp>
        <p:nvSpPr>
          <p:cNvPr id="8" name="Rectangle 7"/>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1655448516"/>
              </p:ext>
            </p:extLst>
          </p:nvPr>
        </p:nvGraphicFramePr>
        <p:xfrm>
          <a:off x="535907" y="2173355"/>
          <a:ext cx="4114800" cy="3311525"/>
        </p:xfrm>
        <a:graphic>
          <a:graphicData uri="http://schemas.openxmlformats.org/drawingml/2006/table">
            <a:tbl>
              <a:tblPr/>
              <a:tblGrid>
                <a:gridCol w="4114800">
                  <a:extLst>
                    <a:ext uri="{9D8B030D-6E8A-4147-A177-3AD203B41FA5}">
                      <a16:colId xmlns:a16="http://schemas.microsoft.com/office/drawing/2014/main" val="20000"/>
                    </a:ext>
                  </a:extLst>
                </a:gridCol>
              </a:tblGrid>
              <a:tr h="647468">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     1) BMW</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1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     2) Porsche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14">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     3) Mini Van</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8014">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     4) Truck</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8014">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     5) Motorcycle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Box 8"/>
          <p:cNvSpPr txBox="1"/>
          <p:nvPr/>
        </p:nvSpPr>
        <p:spPr>
          <a:xfrm>
            <a:off x="5640886" y="1844693"/>
            <a:ext cx="4696647" cy="2077492"/>
          </a:xfrm>
          <a:prstGeom prst="rect">
            <a:avLst/>
          </a:prstGeom>
          <a:noFill/>
        </p:spPr>
        <p:txBody>
          <a:bodyPr wrap="square" rtlCol="0">
            <a:spAutoFit/>
          </a:bodyPr>
          <a:lstStyle/>
          <a:p>
            <a:pPr>
              <a:spcBef>
                <a:spcPts val="600"/>
              </a:spcBef>
              <a:spcAft>
                <a:spcPts val="200"/>
              </a:spcAft>
            </a:pPr>
            <a:r>
              <a:rPr lang="en-CA" altLang="en-US" sz="2400" b="1" dirty="0">
                <a:solidFill>
                  <a:prstClr val="black">
                    <a:lumMod val="50000"/>
                    <a:lumOff val="50000"/>
                  </a:prstClr>
                </a:solidFill>
                <a:latin typeface="Segoe UI" panose="020B0502040204020203" pitchFamily="34" charset="0"/>
                <a:cs typeface="Segoe UI" panose="020B0502040204020203" pitchFamily="34" charset="0"/>
              </a:rPr>
              <a:t>Shout Out</a:t>
            </a:r>
          </a:p>
          <a:p>
            <a:pPr marL="342900" indent="-342900">
              <a:spcBef>
                <a:spcPts val="600"/>
              </a:spcBef>
              <a:spcAft>
                <a:spcPts val="200"/>
              </a:spcAft>
              <a:buFont typeface="Arial" panose="020B0604020202020204" pitchFamily="34" charset="0"/>
              <a:buChar char="•"/>
            </a:pPr>
            <a:endParaRPr lang="en-CA" altLang="en-US" sz="2400" dirty="0">
              <a:solidFill>
                <a:prstClr val="black">
                  <a:lumMod val="50000"/>
                  <a:lumOff val="50000"/>
                </a:prstClr>
              </a:solidFill>
              <a:latin typeface="Segoe UI" panose="020B0502040204020203" pitchFamily="34" charset="0"/>
              <a:cs typeface="Segoe UI" panose="020B0502040204020203" pitchFamily="34" charset="0"/>
            </a:endParaRPr>
          </a:p>
          <a:p>
            <a:pPr>
              <a:spcBef>
                <a:spcPts val="600"/>
              </a:spcBef>
              <a:spcAft>
                <a:spcPts val="200"/>
              </a:spcAft>
            </a:pPr>
            <a:r>
              <a:rPr lang="en-CA" altLang="en-US" sz="2400" dirty="0">
                <a:solidFill>
                  <a:prstClr val="black">
                    <a:lumMod val="50000"/>
                    <a:lumOff val="50000"/>
                  </a:prstClr>
                </a:solidFill>
                <a:latin typeface="Segoe UI" panose="020B0502040204020203" pitchFamily="34" charset="0"/>
                <a:cs typeface="Segoe UI" panose="020B0502040204020203" pitchFamily="34" charset="0"/>
              </a:rPr>
              <a:t>Shout out which one most appeals to you.</a:t>
            </a:r>
          </a:p>
          <a:p>
            <a:pPr>
              <a:buClr>
                <a:prstClr val="black"/>
              </a:buClr>
            </a:pPr>
            <a:endParaRPr lang="en-US" dirty="0">
              <a:solidFill>
                <a:prstClr val="black"/>
              </a:solidFill>
            </a:endParaRPr>
          </a:p>
        </p:txBody>
      </p:sp>
    </p:spTree>
    <p:extLst>
      <p:ext uri="{BB962C8B-B14F-4D97-AF65-F5344CB8AC3E}">
        <p14:creationId xmlns:p14="http://schemas.microsoft.com/office/powerpoint/2010/main" val="94087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b="1" dirty="0">
                <a:solidFill>
                  <a:prstClr val="white"/>
                </a:solidFill>
                <a:latin typeface="Segoe UI" panose="020B0502040204020203" pitchFamily="34" charset="0"/>
                <a:cs typeface="Segoe UI" panose="020B0502040204020203" pitchFamily="34" charset="0"/>
              </a:rPr>
              <a:t>TRAINING CASES - INFLUENCE STYLE CASE #1:  NEW SOFTWARE IMPLEMENTATION</a:t>
            </a:r>
          </a:p>
        </p:txBody>
      </p:sp>
      <p:sp>
        <p:nvSpPr>
          <p:cNvPr id="6" name="TextBox 5"/>
          <p:cNvSpPr txBox="1"/>
          <p:nvPr/>
        </p:nvSpPr>
        <p:spPr>
          <a:xfrm>
            <a:off x="173736" y="1846372"/>
            <a:ext cx="11643360" cy="3000821"/>
          </a:xfrm>
          <a:prstGeom prst="rect">
            <a:avLst/>
          </a:prstGeom>
          <a:noFill/>
        </p:spPr>
        <p:txBody>
          <a:bodyPr wrap="square" rtlCol="0">
            <a:spAutoFit/>
          </a:bodyPr>
          <a:lstStyle/>
          <a:p>
            <a:pPr>
              <a:lnSpc>
                <a:spcPct val="150000"/>
              </a:lnSpc>
              <a:spcBef>
                <a:spcPts val="600"/>
              </a:spcBef>
              <a:spcAft>
                <a:spcPts val="600"/>
              </a:spcAft>
              <a:buClr>
                <a:prstClr val="black"/>
              </a:buClr>
            </a:pPr>
            <a:r>
              <a:rPr lang="en-CA" altLang="en-US" dirty="0">
                <a:solidFill>
                  <a:prstClr val="black"/>
                </a:solidFill>
                <a:latin typeface="Segoe UI" panose="020B0502040204020203" pitchFamily="34" charset="0"/>
                <a:cs typeface="Segoe UI" panose="020B0502040204020203" pitchFamily="34" charset="0"/>
              </a:rPr>
              <a:t>You have been a member of a project team charged to identify and recommend a new software program that will improve the organization efficiency and productivity across multiple departments.  The team has recommended a program with which you have experience from working at another organization and you are confident that it is an effective tool. The recommendation has been approved by senior management and you are now responsible for leading the implementation of the software. You are preparing to meet with one of your peers in another department to share the implementation plan. You know he is reluctant. He does not see the need to change and would prefer to continue to use the program he is already using. </a:t>
            </a:r>
            <a:endParaRPr lang="en-US" altLang="en-US" dirty="0">
              <a:solidFill>
                <a:prstClr val="black"/>
              </a:solidFill>
              <a:latin typeface="Segoe UI" panose="020B0502040204020203" pitchFamily="34" charset="0"/>
              <a:cs typeface="Segoe UI" panose="020B0502040204020203" pitchFamily="34" charset="0"/>
            </a:endParaRPr>
          </a:p>
        </p:txBody>
      </p:sp>
      <p:sp>
        <p:nvSpPr>
          <p:cNvPr id="2" name="TextBox 1"/>
          <p:cNvSpPr txBox="1"/>
          <p:nvPr/>
        </p:nvSpPr>
        <p:spPr>
          <a:xfrm>
            <a:off x="173736" y="5187596"/>
            <a:ext cx="11361683" cy="369332"/>
          </a:xfrm>
          <a:prstGeom prst="rect">
            <a:avLst/>
          </a:prstGeom>
          <a:noFill/>
        </p:spPr>
        <p:txBody>
          <a:bodyPr wrap="square" rtlCol="0">
            <a:spAutoFit/>
          </a:bodyPr>
          <a:lstStyle/>
          <a:p>
            <a:r>
              <a:rPr lang="en-US" dirty="0">
                <a:solidFill>
                  <a:prstClr val="black"/>
                </a:solidFill>
                <a:latin typeface="Segoe UI" panose="020B0502040204020203" pitchFamily="34" charset="0"/>
                <a:cs typeface="Segoe UI" panose="020B0502040204020203" pitchFamily="34" charset="0"/>
              </a:rPr>
              <a:t>What influence style would best work in the meeting with your peer?</a:t>
            </a:r>
          </a:p>
        </p:txBody>
      </p:sp>
      <p:graphicFrame>
        <p:nvGraphicFramePr>
          <p:cNvPr id="8" name="Table 7"/>
          <p:cNvGraphicFramePr>
            <a:graphicFrameLocks noGrp="1"/>
          </p:cNvGraphicFramePr>
          <p:nvPr>
            <p:extLst>
              <p:ext uri="{D42A27DB-BD31-4B8C-83A1-F6EECF244321}">
                <p14:modId xmlns:p14="http://schemas.microsoft.com/office/powerpoint/2010/main" val="1402831894"/>
              </p:ext>
            </p:extLst>
          </p:nvPr>
        </p:nvGraphicFramePr>
        <p:xfrm>
          <a:off x="247623" y="5678524"/>
          <a:ext cx="8791273" cy="827378"/>
        </p:xfrm>
        <a:graphic>
          <a:graphicData uri="http://schemas.openxmlformats.org/drawingml/2006/table">
            <a:tbl>
              <a:tblPr/>
              <a:tblGrid>
                <a:gridCol w="1757918">
                  <a:extLst>
                    <a:ext uri="{9D8B030D-6E8A-4147-A177-3AD203B41FA5}">
                      <a16:colId xmlns:a16="http://schemas.microsoft.com/office/drawing/2014/main" val="20000"/>
                    </a:ext>
                  </a:extLst>
                </a:gridCol>
                <a:gridCol w="1757917">
                  <a:extLst>
                    <a:ext uri="{9D8B030D-6E8A-4147-A177-3AD203B41FA5}">
                      <a16:colId xmlns:a16="http://schemas.microsoft.com/office/drawing/2014/main" val="20001"/>
                    </a:ext>
                  </a:extLst>
                </a:gridCol>
                <a:gridCol w="1759603">
                  <a:extLst>
                    <a:ext uri="{9D8B030D-6E8A-4147-A177-3AD203B41FA5}">
                      <a16:colId xmlns:a16="http://schemas.microsoft.com/office/drawing/2014/main" val="20002"/>
                    </a:ext>
                  </a:extLst>
                </a:gridCol>
                <a:gridCol w="1757918">
                  <a:extLst>
                    <a:ext uri="{9D8B030D-6E8A-4147-A177-3AD203B41FA5}">
                      <a16:colId xmlns:a16="http://schemas.microsoft.com/office/drawing/2014/main" val="20003"/>
                    </a:ext>
                  </a:extLst>
                </a:gridCol>
                <a:gridCol w="1757917">
                  <a:extLst>
                    <a:ext uri="{9D8B030D-6E8A-4147-A177-3AD203B41FA5}">
                      <a16:colId xmlns:a16="http://schemas.microsoft.com/office/drawing/2014/main" val="20004"/>
                    </a:ext>
                  </a:extLst>
                </a:gridCol>
              </a:tblGrid>
              <a:tr h="413689">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Tahoma" charset="0"/>
                          <a:ea typeface="Arial" charset="0"/>
                          <a:cs typeface="Arial" charset="0"/>
                        </a:rPr>
                        <a:t>Asserting </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a:ln>
                            <a:noFill/>
                          </a:ln>
                          <a:solidFill>
                            <a:schemeClr val="tx1"/>
                          </a:solidFill>
                          <a:effectLst/>
                          <a:latin typeface="Tahoma" charset="0"/>
                          <a:ea typeface="Arial" charset="0"/>
                          <a:cs typeface="Arial" charset="0"/>
                        </a:rPr>
                        <a:t>Rationalizing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a:ln>
                            <a:noFill/>
                          </a:ln>
                          <a:solidFill>
                            <a:schemeClr val="tx1"/>
                          </a:solidFill>
                          <a:effectLst/>
                          <a:latin typeface="Tahoma" charset="0"/>
                          <a:ea typeface="Arial" charset="0"/>
                          <a:cs typeface="Arial" charset="0"/>
                        </a:rPr>
                        <a:t>Negotiating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a:ln>
                            <a:noFill/>
                          </a:ln>
                          <a:solidFill>
                            <a:schemeClr val="tx1"/>
                          </a:solidFill>
                          <a:effectLst/>
                          <a:latin typeface="Tahoma" charset="0"/>
                          <a:ea typeface="Arial" charset="0"/>
                          <a:cs typeface="Arial" charset="0"/>
                        </a:rPr>
                        <a:t>Inspiring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Tahoma" charset="0"/>
                          <a:ea typeface="Arial" charset="0"/>
                          <a:cs typeface="Arial" charset="0"/>
                        </a:rPr>
                        <a:t>Bridging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3689">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ahoma" charset="0"/>
                          <a:ea typeface="Arial" charset="0"/>
                          <a:cs typeface="Arial" charset="0"/>
                        </a:rPr>
                        <a:t>10%</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ahoma" charset="0"/>
                          <a:ea typeface="Arial" charset="0"/>
                          <a:cs typeface="Arial" charset="0"/>
                        </a:rPr>
                        <a:t>55%</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ahoma" charset="0"/>
                          <a:ea typeface="Arial" charset="0"/>
                          <a:cs typeface="Arial" charset="0"/>
                        </a:rPr>
                        <a:t>21%</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ahoma" charset="0"/>
                          <a:ea typeface="Arial" charset="0"/>
                          <a:cs typeface="Arial" charset="0"/>
                        </a:rPr>
                        <a:t>11%</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ahoma" charset="0"/>
                          <a:ea typeface="Arial" charset="0"/>
                          <a:cs typeface="Arial" charset="0"/>
                        </a:rPr>
                        <a:t>3%</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1625233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solidFill>
                  <a:schemeClr val="bg1"/>
                </a:solidFill>
                <a:latin typeface="Segoe UI" panose="020B0502040204020203" pitchFamily="34" charset="0"/>
                <a:cs typeface="Segoe UI" panose="020B0502040204020203" pitchFamily="34" charset="0"/>
              </a:rPr>
              <a:t>TRAINING CASES - INFLUENCE STYLE CASE #2:  RESOLVING A COMPLEX CUSTOMER ISSUE</a:t>
            </a:r>
          </a:p>
        </p:txBody>
      </p:sp>
      <p:sp>
        <p:nvSpPr>
          <p:cNvPr id="6" name="TextBox 5"/>
          <p:cNvSpPr txBox="1"/>
          <p:nvPr/>
        </p:nvSpPr>
        <p:spPr>
          <a:xfrm>
            <a:off x="173736" y="1846372"/>
            <a:ext cx="11643360" cy="2533707"/>
          </a:xfrm>
          <a:prstGeom prst="rect">
            <a:avLst/>
          </a:prstGeom>
          <a:noFill/>
        </p:spPr>
        <p:txBody>
          <a:bodyPr wrap="square" rtlCol="0">
            <a:spAutoFit/>
          </a:bodyPr>
          <a:lstStyle/>
          <a:p>
            <a:pPr>
              <a:lnSpc>
                <a:spcPct val="150000"/>
              </a:lnSpc>
              <a:defRPr/>
            </a:pPr>
            <a:r>
              <a:rPr lang="en-CA" dirty="0">
                <a:latin typeface="Segoe UI" panose="020B0502040204020203" pitchFamily="34" charset="0"/>
                <a:cs typeface="Segoe UI" panose="020B0502040204020203" pitchFamily="34" charset="0"/>
              </a:rPr>
              <a:t>You have been leading a cross functional team of subject matter experts to work on a complex customer issue that must be resolved.  The problem definition stage has gone well. Team members have come to the meeting well prepared to present information on how the issue is impacting their area. You believe the team now has a good understanding of the underlying issues.  The next phase of work is to come up with a few different options to work on that may solve the issue. You are concerned that it may be challenging to get them aligned on a few options that they can all commit to working on. </a:t>
            </a:r>
            <a:endParaRPr lang="en-US" dirty="0">
              <a:latin typeface="Segoe UI" panose="020B0502040204020203" pitchFamily="34" charset="0"/>
              <a:cs typeface="Segoe UI" panose="020B0502040204020203" pitchFamily="34" charset="0"/>
            </a:endParaRPr>
          </a:p>
        </p:txBody>
      </p:sp>
      <p:sp>
        <p:nvSpPr>
          <p:cNvPr id="2" name="TextBox 1"/>
          <p:cNvSpPr txBox="1"/>
          <p:nvPr/>
        </p:nvSpPr>
        <p:spPr>
          <a:xfrm>
            <a:off x="173736" y="4900001"/>
            <a:ext cx="11361683"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What influence style would best work for this phase of work?</a:t>
            </a:r>
          </a:p>
        </p:txBody>
      </p:sp>
      <p:graphicFrame>
        <p:nvGraphicFramePr>
          <p:cNvPr id="8" name="Table 7"/>
          <p:cNvGraphicFramePr>
            <a:graphicFrameLocks noGrp="1"/>
          </p:cNvGraphicFramePr>
          <p:nvPr>
            <p:extLst>
              <p:ext uri="{D42A27DB-BD31-4B8C-83A1-F6EECF244321}">
                <p14:modId xmlns:p14="http://schemas.microsoft.com/office/powerpoint/2010/main" val="1394680470"/>
              </p:ext>
            </p:extLst>
          </p:nvPr>
        </p:nvGraphicFramePr>
        <p:xfrm>
          <a:off x="268644" y="5375566"/>
          <a:ext cx="8791273" cy="827378"/>
        </p:xfrm>
        <a:graphic>
          <a:graphicData uri="http://schemas.openxmlformats.org/drawingml/2006/table">
            <a:tbl>
              <a:tblPr/>
              <a:tblGrid>
                <a:gridCol w="1757918">
                  <a:extLst>
                    <a:ext uri="{9D8B030D-6E8A-4147-A177-3AD203B41FA5}">
                      <a16:colId xmlns:a16="http://schemas.microsoft.com/office/drawing/2014/main" val="20000"/>
                    </a:ext>
                  </a:extLst>
                </a:gridCol>
                <a:gridCol w="1757917">
                  <a:extLst>
                    <a:ext uri="{9D8B030D-6E8A-4147-A177-3AD203B41FA5}">
                      <a16:colId xmlns:a16="http://schemas.microsoft.com/office/drawing/2014/main" val="20001"/>
                    </a:ext>
                  </a:extLst>
                </a:gridCol>
                <a:gridCol w="1759603">
                  <a:extLst>
                    <a:ext uri="{9D8B030D-6E8A-4147-A177-3AD203B41FA5}">
                      <a16:colId xmlns:a16="http://schemas.microsoft.com/office/drawing/2014/main" val="20002"/>
                    </a:ext>
                  </a:extLst>
                </a:gridCol>
                <a:gridCol w="1757918">
                  <a:extLst>
                    <a:ext uri="{9D8B030D-6E8A-4147-A177-3AD203B41FA5}">
                      <a16:colId xmlns:a16="http://schemas.microsoft.com/office/drawing/2014/main" val="20003"/>
                    </a:ext>
                  </a:extLst>
                </a:gridCol>
                <a:gridCol w="1757917">
                  <a:extLst>
                    <a:ext uri="{9D8B030D-6E8A-4147-A177-3AD203B41FA5}">
                      <a16:colId xmlns:a16="http://schemas.microsoft.com/office/drawing/2014/main" val="20004"/>
                    </a:ext>
                  </a:extLst>
                </a:gridCol>
              </a:tblGrid>
              <a:tr h="413689">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Tahoma" charset="0"/>
                          <a:ea typeface="Arial" charset="0"/>
                          <a:cs typeface="Arial" charset="0"/>
                        </a:rPr>
                        <a:t>Asserting </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a:ln>
                            <a:noFill/>
                          </a:ln>
                          <a:solidFill>
                            <a:schemeClr val="tx1"/>
                          </a:solidFill>
                          <a:effectLst/>
                          <a:latin typeface="Tahoma" charset="0"/>
                          <a:ea typeface="Arial" charset="0"/>
                          <a:cs typeface="Arial" charset="0"/>
                        </a:rPr>
                        <a:t>Rationalizing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a:ln>
                            <a:noFill/>
                          </a:ln>
                          <a:solidFill>
                            <a:schemeClr val="tx1"/>
                          </a:solidFill>
                          <a:effectLst/>
                          <a:latin typeface="Tahoma" charset="0"/>
                          <a:ea typeface="Arial" charset="0"/>
                          <a:cs typeface="Arial" charset="0"/>
                        </a:rPr>
                        <a:t>Negotiating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Tahoma" charset="0"/>
                          <a:ea typeface="Arial" charset="0"/>
                          <a:cs typeface="Arial" charset="0"/>
                        </a:rPr>
                        <a:t>Inspiring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Tahoma" charset="0"/>
                          <a:ea typeface="Arial" charset="0"/>
                          <a:cs typeface="Arial" charset="0"/>
                        </a:rPr>
                        <a:t>Bridging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3689">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Tahoma" charset="0"/>
                        <a:ea typeface="Arial" charset="0"/>
                        <a:cs typeface="Arial" charset="0"/>
                      </a:endParaRP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chemeClr val="tx1"/>
                        </a:solidFill>
                        <a:effectLst/>
                        <a:latin typeface="Tahoma" charset="0"/>
                        <a:ea typeface="Arial" charset="0"/>
                        <a:cs typeface="Arial" charset="0"/>
                      </a:endParaRP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chemeClr val="tx1"/>
                        </a:solidFill>
                        <a:effectLst/>
                        <a:latin typeface="Tahoma" charset="0"/>
                        <a:ea typeface="Arial" charset="0"/>
                        <a:cs typeface="Arial" charset="0"/>
                      </a:endParaRP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chemeClr val="tx1"/>
                        </a:solidFill>
                        <a:effectLst/>
                        <a:latin typeface="Tahoma" charset="0"/>
                        <a:ea typeface="Arial" charset="0"/>
                        <a:cs typeface="Arial" charset="0"/>
                      </a:endParaRP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Tahoma" charset="0"/>
                        <a:ea typeface="Arial" charset="0"/>
                        <a:cs typeface="Arial" charset="0"/>
                      </a:endParaRP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2952186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solidFill>
                  <a:prstClr val="white"/>
                </a:solidFill>
                <a:latin typeface="Segoe UI" panose="020B0502040204020203" pitchFamily="34" charset="0"/>
                <a:cs typeface="Segoe UI" panose="020B0502040204020203" pitchFamily="34" charset="0"/>
              </a:rPr>
              <a:t>TRAINING CASES - INFLUENCE STYLE CASE #2:  RESOLVING A COMPLEX CUSTOMER ISSUE</a:t>
            </a:r>
          </a:p>
        </p:txBody>
      </p:sp>
      <p:sp>
        <p:nvSpPr>
          <p:cNvPr id="6" name="TextBox 5"/>
          <p:cNvSpPr txBox="1"/>
          <p:nvPr/>
        </p:nvSpPr>
        <p:spPr>
          <a:xfrm>
            <a:off x="173736" y="1846372"/>
            <a:ext cx="11643360" cy="2533707"/>
          </a:xfrm>
          <a:prstGeom prst="rect">
            <a:avLst/>
          </a:prstGeom>
          <a:noFill/>
        </p:spPr>
        <p:txBody>
          <a:bodyPr wrap="square" rtlCol="0">
            <a:spAutoFit/>
          </a:bodyPr>
          <a:lstStyle/>
          <a:p>
            <a:pPr>
              <a:lnSpc>
                <a:spcPct val="150000"/>
              </a:lnSpc>
              <a:defRPr/>
            </a:pPr>
            <a:r>
              <a:rPr lang="en-CA" dirty="0">
                <a:latin typeface="Segoe UI" panose="020B0502040204020203" pitchFamily="34" charset="0"/>
                <a:cs typeface="Segoe UI" panose="020B0502040204020203" pitchFamily="34" charset="0"/>
              </a:rPr>
              <a:t>You have been leading a cross functional team of subject matter experts to work on a complex customer issue that must be resolved.  The problem definition stage has gone well. Team members have come to the meeting well prepared to present information on how the issue is impacting their area. You believe the team now has a good understanding of the underlying issues.  The next phase of work is to come up with a few different options to work on that may solve the issue. You are concerned that it may be challenging to get them aligned on a few options that they can all commit to working on. </a:t>
            </a:r>
            <a:endParaRPr lang="en-US" dirty="0">
              <a:latin typeface="Segoe UI" panose="020B0502040204020203" pitchFamily="34" charset="0"/>
              <a:cs typeface="Segoe UI" panose="020B0502040204020203" pitchFamily="34" charset="0"/>
            </a:endParaRPr>
          </a:p>
        </p:txBody>
      </p:sp>
      <p:sp>
        <p:nvSpPr>
          <p:cNvPr id="2" name="TextBox 1"/>
          <p:cNvSpPr txBox="1"/>
          <p:nvPr/>
        </p:nvSpPr>
        <p:spPr>
          <a:xfrm>
            <a:off x="173736" y="4900001"/>
            <a:ext cx="11361683"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What influence style would best work for this phase of work?</a:t>
            </a:r>
          </a:p>
        </p:txBody>
      </p:sp>
      <p:graphicFrame>
        <p:nvGraphicFramePr>
          <p:cNvPr id="8" name="Table 7"/>
          <p:cNvGraphicFramePr>
            <a:graphicFrameLocks noGrp="1"/>
          </p:cNvGraphicFramePr>
          <p:nvPr>
            <p:extLst>
              <p:ext uri="{D42A27DB-BD31-4B8C-83A1-F6EECF244321}">
                <p14:modId xmlns:p14="http://schemas.microsoft.com/office/powerpoint/2010/main" val="4074855763"/>
              </p:ext>
            </p:extLst>
          </p:nvPr>
        </p:nvGraphicFramePr>
        <p:xfrm>
          <a:off x="268644" y="5375566"/>
          <a:ext cx="8791273" cy="827378"/>
        </p:xfrm>
        <a:graphic>
          <a:graphicData uri="http://schemas.openxmlformats.org/drawingml/2006/table">
            <a:tbl>
              <a:tblPr/>
              <a:tblGrid>
                <a:gridCol w="1757918">
                  <a:extLst>
                    <a:ext uri="{9D8B030D-6E8A-4147-A177-3AD203B41FA5}">
                      <a16:colId xmlns:a16="http://schemas.microsoft.com/office/drawing/2014/main" val="20000"/>
                    </a:ext>
                  </a:extLst>
                </a:gridCol>
                <a:gridCol w="1757917">
                  <a:extLst>
                    <a:ext uri="{9D8B030D-6E8A-4147-A177-3AD203B41FA5}">
                      <a16:colId xmlns:a16="http://schemas.microsoft.com/office/drawing/2014/main" val="20001"/>
                    </a:ext>
                  </a:extLst>
                </a:gridCol>
                <a:gridCol w="1759603">
                  <a:extLst>
                    <a:ext uri="{9D8B030D-6E8A-4147-A177-3AD203B41FA5}">
                      <a16:colId xmlns:a16="http://schemas.microsoft.com/office/drawing/2014/main" val="20002"/>
                    </a:ext>
                  </a:extLst>
                </a:gridCol>
                <a:gridCol w="1757918">
                  <a:extLst>
                    <a:ext uri="{9D8B030D-6E8A-4147-A177-3AD203B41FA5}">
                      <a16:colId xmlns:a16="http://schemas.microsoft.com/office/drawing/2014/main" val="20003"/>
                    </a:ext>
                  </a:extLst>
                </a:gridCol>
                <a:gridCol w="1757917">
                  <a:extLst>
                    <a:ext uri="{9D8B030D-6E8A-4147-A177-3AD203B41FA5}">
                      <a16:colId xmlns:a16="http://schemas.microsoft.com/office/drawing/2014/main" val="20004"/>
                    </a:ext>
                  </a:extLst>
                </a:gridCol>
              </a:tblGrid>
              <a:tr h="413689">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Tahoma" charset="0"/>
                          <a:ea typeface="Arial" charset="0"/>
                          <a:cs typeface="Arial" charset="0"/>
                        </a:rPr>
                        <a:t>Asserting </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Tahoma" charset="0"/>
                          <a:ea typeface="Arial" charset="0"/>
                          <a:cs typeface="Arial" charset="0"/>
                        </a:rPr>
                        <a:t>Rationalizing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a:ln>
                            <a:noFill/>
                          </a:ln>
                          <a:solidFill>
                            <a:schemeClr val="tx1"/>
                          </a:solidFill>
                          <a:effectLst/>
                          <a:latin typeface="Tahoma" charset="0"/>
                          <a:ea typeface="Arial" charset="0"/>
                          <a:cs typeface="Arial" charset="0"/>
                        </a:rPr>
                        <a:t>Negotiating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a:ln>
                            <a:noFill/>
                          </a:ln>
                          <a:solidFill>
                            <a:schemeClr val="tx1"/>
                          </a:solidFill>
                          <a:effectLst/>
                          <a:latin typeface="Tahoma" charset="0"/>
                          <a:ea typeface="Arial" charset="0"/>
                          <a:cs typeface="Arial" charset="0"/>
                        </a:rPr>
                        <a:t>Inspiring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Tahoma" charset="0"/>
                          <a:ea typeface="Arial" charset="0"/>
                          <a:cs typeface="Arial" charset="0"/>
                        </a:rPr>
                        <a:t>Bridging</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3689">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ahoma" charset="0"/>
                          <a:ea typeface="Arial" charset="0"/>
                          <a:cs typeface="Arial" charset="0"/>
                        </a:rPr>
                        <a:t>4%</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ahoma" charset="0"/>
                          <a:ea typeface="Arial" charset="0"/>
                          <a:cs typeface="Arial" charset="0"/>
                        </a:rPr>
                        <a:t>22%</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ahoma" charset="0"/>
                          <a:ea typeface="Arial" charset="0"/>
                          <a:cs typeface="Arial" charset="0"/>
                        </a:rPr>
                        <a:t>20%</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ahoma" charset="0"/>
                          <a:ea typeface="Arial" charset="0"/>
                          <a:cs typeface="Arial" charset="0"/>
                        </a:rPr>
                        <a:t>12%</a:t>
                      </a: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100000"/>
                        </a:spcBef>
                        <a:buSzPct val="75000"/>
                        <a:buFont typeface="Wingdings" charset="2"/>
                        <a:defRPr sz="1600">
                          <a:solidFill>
                            <a:schemeClr val="tx1"/>
                          </a:solidFill>
                          <a:latin typeface="Tahoma" charset="0"/>
                          <a:ea typeface="Arial" charset="0"/>
                          <a:cs typeface="Arial" charset="0"/>
                        </a:defRPr>
                      </a:lvl1pPr>
                      <a:lvl2pPr marL="742950" indent="-285750" eaLnBrk="0" hangingPunct="0">
                        <a:spcBef>
                          <a:spcPct val="50000"/>
                        </a:spcBef>
                        <a:buFont typeface="Wingdings" charset="2"/>
                        <a:defRPr sz="1600">
                          <a:solidFill>
                            <a:schemeClr val="tx1"/>
                          </a:solidFill>
                          <a:latin typeface="Tahoma" charset="0"/>
                          <a:ea typeface="Arial" charset="0"/>
                          <a:cs typeface="Arial" charset="0"/>
                        </a:defRPr>
                      </a:lvl2pPr>
                      <a:lvl3pPr marL="1143000" indent="-228600" eaLnBrk="0" hangingPunct="0">
                        <a:spcBef>
                          <a:spcPct val="30000"/>
                        </a:spcBef>
                        <a:defRPr sz="1600">
                          <a:solidFill>
                            <a:schemeClr val="tx1"/>
                          </a:solidFill>
                          <a:latin typeface="Tahoma" charset="0"/>
                          <a:ea typeface="Arial" charset="0"/>
                          <a:cs typeface="Arial" charset="0"/>
                        </a:defRPr>
                      </a:lvl3pPr>
                      <a:lvl4pPr marL="1600200" indent="-228600" eaLnBrk="0" hangingPunct="0">
                        <a:spcBef>
                          <a:spcPct val="20000"/>
                        </a:spcBef>
                        <a:buFont typeface="Corbel" charset="0"/>
                        <a:defRPr sz="1400">
                          <a:solidFill>
                            <a:schemeClr val="tx1"/>
                          </a:solidFill>
                          <a:latin typeface="Tahoma" charset="0"/>
                          <a:ea typeface="Arial" charset="0"/>
                          <a:cs typeface="Arial" charset="0"/>
                        </a:defRPr>
                      </a:lvl4pPr>
                      <a:lvl5pPr marL="2057400" indent="-228600" eaLnBrk="0" hangingPunct="0">
                        <a:spcBef>
                          <a:spcPct val="10000"/>
                        </a:spcBef>
                        <a:buFont typeface="Wingdings" charset="2"/>
                        <a:defRPr sz="14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defRPr sz="1400">
                          <a:solidFill>
                            <a:schemeClr val="tx1"/>
                          </a:solidFill>
                          <a:latin typeface="Tahoma"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ahoma" charset="0"/>
                          <a:ea typeface="Arial" charset="0"/>
                          <a:cs typeface="Arial" charset="0"/>
                        </a:rPr>
                        <a:t>42%</a:t>
                      </a:r>
                      <a:endParaRPr kumimoji="0" lang="en-US" altLang="en-US" sz="1600" b="1" i="0" u="none" strike="noStrike" cap="none" normalizeH="0" baseline="0" dirty="0">
                        <a:ln>
                          <a:noFill/>
                        </a:ln>
                        <a:solidFill>
                          <a:schemeClr val="tx1"/>
                        </a:solidFill>
                        <a:effectLst/>
                        <a:latin typeface="Tahoma" charset="0"/>
                        <a:ea typeface="Arial" charset="0"/>
                        <a:cs typeface="Arial" charset="0"/>
                      </a:endParaRPr>
                    </a:p>
                  </a:txBody>
                  <a:tcPr marL="91434" marR="91434"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761262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Segoe UI" panose="020B0502040204020203" pitchFamily="34" charset="0"/>
                <a:ea typeface="+mj-ea"/>
                <a:cs typeface="Segoe UI" panose="020B0502040204020203" pitchFamily="34" charset="0"/>
              </a:rPr>
              <a:t>INDIVIDUAL APPLICATION</a:t>
            </a:r>
          </a:p>
        </p:txBody>
      </p:sp>
      <p:sp>
        <p:nvSpPr>
          <p:cNvPr id="12" name="Rectangle 11"/>
          <p:cNvSpPr/>
          <p:nvPr/>
        </p:nvSpPr>
        <p:spPr>
          <a:xfrm>
            <a:off x="0" y="6570297"/>
            <a:ext cx="6096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Influence Style Indicator ©2010, 2015, Discovery Learning International – All rights reserved. </a:t>
            </a:r>
          </a:p>
        </p:txBody>
      </p:sp>
      <p:sp>
        <p:nvSpPr>
          <p:cNvPr id="6" name="TextBox 5"/>
          <p:cNvSpPr txBox="1"/>
          <p:nvPr/>
        </p:nvSpPr>
        <p:spPr>
          <a:xfrm>
            <a:off x="4841507" y="1700256"/>
            <a:ext cx="6323798" cy="2816605"/>
          </a:xfrm>
          <a:prstGeom prst="rect">
            <a:avLst/>
          </a:prstGeom>
          <a:noFill/>
        </p:spPr>
        <p:txBody>
          <a:bodyPr wrap="square" rtlCol="0">
            <a:spAutoFit/>
          </a:bodyPr>
          <a:lstStyle/>
          <a:p>
            <a:pPr marL="457200" marR="0" lvl="0" indent="-457200" algn="l" defTabSz="914400" rtl="0" eaLnBrk="1" fontAlgn="auto" latinLnBrk="0" hangingPunct="1">
              <a:lnSpc>
                <a:spcPts val="3600"/>
              </a:lnSpc>
              <a:spcBef>
                <a:spcPts val="0"/>
              </a:spcBef>
              <a:spcAft>
                <a:spcPts val="0"/>
              </a:spcAft>
              <a:buClr>
                <a:prstClr val="black">
                  <a:lumMod val="50000"/>
                  <a:lumOff val="50000"/>
                </a:prstClr>
              </a:buClr>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Refer back to the change you want to implement.</a:t>
            </a:r>
          </a:p>
          <a:p>
            <a:pPr marL="457200" marR="0" lvl="0" indent="-457200" algn="l" defTabSz="914400" rtl="0" eaLnBrk="1" fontAlgn="auto" latinLnBrk="0" hangingPunct="1">
              <a:lnSpc>
                <a:spcPts val="3600"/>
              </a:lnSpc>
              <a:spcBef>
                <a:spcPts val="0"/>
              </a:spcBef>
              <a:spcAft>
                <a:spcPts val="0"/>
              </a:spcAft>
              <a:buClr>
                <a:prstClr val="black">
                  <a:lumMod val="50000"/>
                  <a:lumOff val="50000"/>
                </a:prstClr>
              </a:buClr>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Choose one of the key players whom you need to influence. What do you think is their dominant style? What leads you to that conclusion?</a:t>
            </a:r>
            <a:endParaRPr kumimoji="0" lang="en-CA"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pic>
        <p:nvPicPr>
          <p:cNvPr id="14"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1281" y="1857606"/>
            <a:ext cx="1720914" cy="2085956"/>
          </a:xfrm>
          <a:prstGeom prst="rect">
            <a:avLst/>
          </a:prstGeom>
        </p:spPr>
      </p:pic>
      <p:grpSp>
        <p:nvGrpSpPr>
          <p:cNvPr id="15" name="Group 3"/>
          <p:cNvGrpSpPr/>
          <p:nvPr/>
        </p:nvGrpSpPr>
        <p:grpSpPr>
          <a:xfrm>
            <a:off x="566740" y="4357938"/>
            <a:ext cx="4197766" cy="1230772"/>
            <a:chOff x="0" y="0"/>
            <a:chExt cx="8425173" cy="2470237"/>
          </a:xfrm>
        </p:grpSpPr>
        <p:sp>
          <p:nvSpPr>
            <p:cNvPr id="16" name="AutoShape 4"/>
            <p:cNvSpPr/>
            <p:nvPr/>
          </p:nvSpPr>
          <p:spPr>
            <a:xfrm>
              <a:off x="0" y="0"/>
              <a:ext cx="1044803" cy="144381"/>
            </a:xfrm>
            <a:prstGeom prst="rect">
              <a:avLst/>
            </a:prstGeom>
            <a:solidFill>
              <a:srgbClr val="000000"/>
            </a:solidFill>
          </p:spPr>
        </p:sp>
        <p:sp>
          <p:nvSpPr>
            <p:cNvPr id="17" name="TextBox 5"/>
            <p:cNvSpPr txBox="1"/>
            <p:nvPr/>
          </p:nvSpPr>
          <p:spPr>
            <a:xfrm>
              <a:off x="0" y="521951"/>
              <a:ext cx="8425173" cy="1948286"/>
            </a:xfrm>
            <a:prstGeom prst="rect">
              <a:avLst/>
            </a:prstGeom>
          </p:spPr>
          <p:txBody>
            <a:bodyPr lIns="0" tIns="0" rIns="0" bIns="0" rtlCol="0" anchor="t">
              <a:spAutoFit/>
            </a:bodyPr>
            <a:lstStyle/>
            <a:p>
              <a:pPr marL="0" marR="0" lvl="0" indent="0" algn="l" defTabSz="914400" rtl="0" eaLnBrk="1" fontAlgn="auto" latinLnBrk="0" hangingPunct="1">
                <a:lnSpc>
                  <a:spcPts val="8999"/>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6214B"/>
                  </a:solidFill>
                  <a:effectLst/>
                  <a:uLnTx/>
                  <a:uFillTx/>
                  <a:latin typeface="Montserrat"/>
                  <a:ea typeface="+mn-ea"/>
                  <a:cs typeface="+mn-cs"/>
                </a:rPr>
                <a:t>On Your Own</a:t>
              </a:r>
            </a:p>
          </p:txBody>
        </p:sp>
      </p:grpSp>
    </p:spTree>
    <p:extLst>
      <p:ext uri="{BB962C8B-B14F-4D97-AF65-F5344CB8AC3E}">
        <p14:creationId xmlns:p14="http://schemas.microsoft.com/office/powerpoint/2010/main" val="2056822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prstClr val="white"/>
                </a:solidFill>
                <a:latin typeface="Segoe UI" panose="020B0502040204020203" pitchFamily="34" charset="0"/>
                <a:cs typeface="Segoe UI" panose="020B0502040204020203" pitchFamily="34" charset="0"/>
              </a:rPr>
              <a:t>INDIVIDUAL IMPROVEMENT</a:t>
            </a:r>
          </a:p>
        </p:txBody>
      </p:sp>
      <p:sp>
        <p:nvSpPr>
          <p:cNvPr id="6" name="TextBox 5"/>
          <p:cNvSpPr txBox="1"/>
          <p:nvPr/>
        </p:nvSpPr>
        <p:spPr>
          <a:xfrm>
            <a:off x="173736" y="1846372"/>
            <a:ext cx="11237976" cy="3939540"/>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Take the following </a:t>
            </a:r>
            <a:r>
              <a:rPr lang="en-US" altLang="en-US" sz="2400" b="1" dirty="0">
                <a:latin typeface="Segoe UI" panose="020B0502040204020203" pitchFamily="34" charset="0"/>
                <a:cs typeface="Segoe UI" panose="020B0502040204020203" pitchFamily="34" charset="0"/>
              </a:rPr>
              <a:t>action </a:t>
            </a:r>
            <a:r>
              <a:rPr lang="en-US" altLang="en-US" sz="2400" dirty="0">
                <a:latin typeface="Segoe UI" panose="020B0502040204020203" pitchFamily="34" charset="0"/>
                <a:cs typeface="Segoe UI" panose="020B0502040204020203" pitchFamily="34" charset="0"/>
              </a:rPr>
              <a:t>to improve your ability to influence others:</a:t>
            </a:r>
            <a:br>
              <a:rPr lang="en-US" altLang="en-US" sz="2400" dirty="0">
                <a:latin typeface="Segoe UI" panose="020B0502040204020203" pitchFamily="34" charset="0"/>
                <a:cs typeface="Segoe UI" panose="020B0502040204020203" pitchFamily="34" charset="0"/>
              </a:rPr>
            </a:br>
            <a:endParaRPr lang="en-US" altLang="en-US" sz="2400" dirty="0">
              <a:latin typeface="Segoe UI" panose="020B0502040204020203" pitchFamily="34" charset="0"/>
              <a:cs typeface="Segoe UI" panose="020B0502040204020203" pitchFamily="34" charset="0"/>
            </a:endParaRPr>
          </a:p>
          <a:p>
            <a:pPr marL="990600" lvl="1" indent="-457200">
              <a:spcBef>
                <a:spcPts val="1200"/>
              </a:spcBef>
              <a:buFont typeface="Tahoma" charset="0"/>
              <a:buAutoNum type="arabicPeriod"/>
            </a:pPr>
            <a:r>
              <a:rPr lang="en-US" altLang="en-US" sz="2400" dirty="0">
                <a:latin typeface="Segoe UI" panose="020B0502040204020203" pitchFamily="34" charset="0"/>
                <a:cs typeface="Segoe UI" panose="020B0502040204020203" pitchFamily="34" charset="0"/>
              </a:rPr>
              <a:t>Stop overusing your </a:t>
            </a:r>
            <a:r>
              <a:rPr lang="en-US" altLang="en-US" sz="2400" b="1" dirty="0">
                <a:latin typeface="Segoe UI" panose="020B0502040204020203" pitchFamily="34" charset="0"/>
                <a:cs typeface="Segoe UI" panose="020B0502040204020203" pitchFamily="34" charset="0"/>
              </a:rPr>
              <a:t>dominant preference.</a:t>
            </a:r>
            <a:endParaRPr lang="en-US" altLang="en-US" sz="2400" dirty="0">
              <a:latin typeface="Segoe UI" panose="020B0502040204020203" pitchFamily="34" charset="0"/>
              <a:cs typeface="Segoe UI" panose="020B0502040204020203" pitchFamily="34" charset="0"/>
            </a:endParaRPr>
          </a:p>
          <a:p>
            <a:pPr marL="990600" lvl="1" indent="-457200">
              <a:spcBef>
                <a:spcPts val="1200"/>
              </a:spcBef>
              <a:buFont typeface="Tahoma" charset="0"/>
              <a:buAutoNum type="arabicPeriod"/>
            </a:pPr>
            <a:r>
              <a:rPr lang="en-US" altLang="en-US" sz="2400" dirty="0">
                <a:latin typeface="Segoe UI" panose="020B0502040204020203" pitchFamily="34" charset="0"/>
                <a:cs typeface="Segoe UI" panose="020B0502040204020203" pitchFamily="34" charset="0"/>
              </a:rPr>
              <a:t>Develop your </a:t>
            </a:r>
            <a:r>
              <a:rPr lang="en-US" altLang="en-US" sz="2400" b="1" dirty="0">
                <a:latin typeface="Segoe UI" panose="020B0502040204020203" pitchFamily="34" charset="0"/>
                <a:cs typeface="Segoe UI" panose="020B0502040204020203" pitchFamily="34" charset="0"/>
              </a:rPr>
              <a:t>underutilized styles.</a:t>
            </a:r>
          </a:p>
          <a:p>
            <a:pPr marL="990600" lvl="1" indent="-457200">
              <a:spcBef>
                <a:spcPts val="1200"/>
              </a:spcBef>
              <a:buFont typeface="Tahoma" charset="0"/>
              <a:buAutoNum type="arabicPeriod"/>
            </a:pPr>
            <a:r>
              <a:rPr lang="en-US" altLang="en-US" sz="2400" dirty="0">
                <a:latin typeface="Segoe UI" panose="020B0502040204020203" pitchFamily="34" charset="0"/>
                <a:cs typeface="Segoe UI" panose="020B0502040204020203" pitchFamily="34" charset="0"/>
              </a:rPr>
              <a:t>Increase your </a:t>
            </a:r>
            <a:r>
              <a:rPr lang="en-US" altLang="en-US" sz="2400" b="1" dirty="0">
                <a:latin typeface="Segoe UI" panose="020B0502040204020203" pitchFamily="34" charset="0"/>
                <a:cs typeface="Segoe UI" panose="020B0502040204020203" pitchFamily="34" charset="0"/>
              </a:rPr>
              <a:t>awareness.</a:t>
            </a:r>
            <a:endParaRPr lang="en-US" altLang="en-US" sz="2400" dirty="0">
              <a:latin typeface="Segoe UI" panose="020B0502040204020203" pitchFamily="34" charset="0"/>
              <a:cs typeface="Segoe UI" panose="020B0502040204020203" pitchFamily="34" charset="0"/>
            </a:endParaRPr>
          </a:p>
          <a:p>
            <a:pPr marL="533400" lvl="1">
              <a:spcBef>
                <a:spcPts val="1200"/>
              </a:spcBef>
            </a:pPr>
            <a:endParaRPr lang="en-US" altLang="en-US" sz="2400" dirty="0">
              <a:latin typeface="Segoe UI" panose="020B0502040204020203" pitchFamily="34" charset="0"/>
              <a:cs typeface="Segoe UI" panose="020B0502040204020203" pitchFamily="34" charset="0"/>
            </a:endParaRPr>
          </a:p>
          <a:p>
            <a:pPr>
              <a:spcBef>
                <a:spcPts val="600"/>
              </a:spcBef>
              <a:spcAft>
                <a:spcPts val="600"/>
              </a:spcAft>
              <a:buClr>
                <a:prstClr val="black"/>
              </a:buClr>
              <a:buFont typeface="Wingdings" charset="2"/>
              <a:buNone/>
            </a:pPr>
            <a:endParaRPr lang="en-US" altLang="en-US" sz="2400" b="1" dirty="0"/>
          </a:p>
          <a:p>
            <a:pPr>
              <a:lnSpc>
                <a:spcPct val="150000"/>
              </a:lnSpc>
              <a:spcBef>
                <a:spcPts val="600"/>
              </a:spcBef>
              <a:spcAft>
                <a:spcPts val="600"/>
              </a:spcAft>
              <a:buClr>
                <a:prstClr val="black">
                  <a:lumMod val="50000"/>
                  <a:lumOff val="50000"/>
                </a:prstClr>
              </a:buClr>
            </a:pPr>
            <a:endParaRPr lang="en-US" dirty="0">
              <a:latin typeface="Segoe UI" panose="020B0502040204020203" pitchFamily="34" charset="0"/>
              <a:cs typeface="Segoe UI" panose="020B0502040204020203" pitchFamily="34" charset="0"/>
            </a:endParaRPr>
          </a:p>
        </p:txBody>
      </p:sp>
      <p:sp>
        <p:nvSpPr>
          <p:cNvPr id="8" name="Rectangle 7"/>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1363675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Segoe UI" panose="020B0502040204020203" pitchFamily="34" charset="0"/>
                <a:ea typeface="+mj-ea"/>
                <a:cs typeface="Segoe UI" panose="020B0502040204020203" pitchFamily="34" charset="0"/>
              </a:rPr>
              <a:t>ACTIVITY</a:t>
            </a:r>
          </a:p>
        </p:txBody>
      </p:sp>
      <p:sp>
        <p:nvSpPr>
          <p:cNvPr id="6" name="TextBox 5"/>
          <p:cNvSpPr txBox="1"/>
          <p:nvPr/>
        </p:nvSpPr>
        <p:spPr>
          <a:xfrm>
            <a:off x="4841507" y="1700256"/>
            <a:ext cx="6323798" cy="1893275"/>
          </a:xfrm>
          <a:prstGeom prst="rect">
            <a:avLst/>
          </a:prstGeom>
          <a:noFill/>
        </p:spPr>
        <p:txBody>
          <a:bodyPr wrap="square" rtlCol="0">
            <a:spAutoFit/>
          </a:bodyPr>
          <a:lstStyle/>
          <a:p>
            <a:pPr marL="457200" marR="0" lvl="0" indent="-457200" algn="l" defTabSz="914400" rtl="0" eaLnBrk="1" fontAlgn="auto" latinLnBrk="0" hangingPunct="1">
              <a:lnSpc>
                <a:spcPts val="3600"/>
              </a:lnSpc>
              <a:spcBef>
                <a:spcPts val="0"/>
              </a:spcBef>
              <a:spcAft>
                <a:spcPts val="0"/>
              </a:spcAft>
              <a:buClr>
                <a:prstClr val="black">
                  <a:lumMod val="50000"/>
                  <a:lumOff val="50000"/>
                </a:prstClr>
              </a:buClr>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Refer back to the change you want to implement.</a:t>
            </a:r>
          </a:p>
          <a:p>
            <a:pPr marL="457200" marR="0" lvl="0" indent="-457200" algn="l" defTabSz="914400" rtl="0" eaLnBrk="1" fontAlgn="auto" latinLnBrk="0" hangingPunct="1">
              <a:lnSpc>
                <a:spcPts val="3600"/>
              </a:lnSpc>
              <a:spcBef>
                <a:spcPts val="0"/>
              </a:spcBef>
              <a:spcAft>
                <a:spcPts val="0"/>
              </a:spcAft>
              <a:buClr>
                <a:prstClr val="black">
                  <a:lumMod val="50000"/>
                  <a:lumOff val="50000"/>
                </a:prstClr>
              </a:buClr>
              <a:buSzTx/>
              <a:buFont typeface="+mj-lt"/>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Present your change to the other person, using the specific style that Mark directs.</a:t>
            </a:r>
            <a:endParaRPr kumimoji="0" lang="en-CA"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pic>
        <p:nvPicPr>
          <p:cNvPr id="14"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1281" y="1857606"/>
            <a:ext cx="1720914" cy="2085956"/>
          </a:xfrm>
          <a:prstGeom prst="rect">
            <a:avLst/>
          </a:prstGeom>
        </p:spPr>
      </p:pic>
      <p:grpSp>
        <p:nvGrpSpPr>
          <p:cNvPr id="15" name="Group 3"/>
          <p:cNvGrpSpPr/>
          <p:nvPr/>
        </p:nvGrpSpPr>
        <p:grpSpPr>
          <a:xfrm>
            <a:off x="566740" y="4357938"/>
            <a:ext cx="4197766" cy="1230772"/>
            <a:chOff x="0" y="0"/>
            <a:chExt cx="8425173" cy="2470237"/>
          </a:xfrm>
        </p:grpSpPr>
        <p:sp>
          <p:nvSpPr>
            <p:cNvPr id="16" name="AutoShape 4"/>
            <p:cNvSpPr/>
            <p:nvPr/>
          </p:nvSpPr>
          <p:spPr>
            <a:xfrm>
              <a:off x="0" y="0"/>
              <a:ext cx="1044803" cy="144381"/>
            </a:xfrm>
            <a:prstGeom prst="rect">
              <a:avLst/>
            </a:prstGeom>
            <a:solidFill>
              <a:srgbClr val="000000"/>
            </a:solidFill>
          </p:spPr>
        </p:sp>
        <p:sp>
          <p:nvSpPr>
            <p:cNvPr id="17" name="TextBox 5"/>
            <p:cNvSpPr txBox="1"/>
            <p:nvPr/>
          </p:nvSpPr>
          <p:spPr>
            <a:xfrm>
              <a:off x="0" y="521951"/>
              <a:ext cx="8425173" cy="1948286"/>
            </a:xfrm>
            <a:prstGeom prst="rect">
              <a:avLst/>
            </a:prstGeom>
          </p:spPr>
          <p:txBody>
            <a:bodyPr lIns="0" tIns="0" rIns="0" bIns="0" rtlCol="0" anchor="t">
              <a:spAutoFit/>
            </a:bodyPr>
            <a:lstStyle/>
            <a:p>
              <a:pPr marL="0" marR="0" lvl="0" indent="0" algn="l" defTabSz="914400" rtl="0" eaLnBrk="1" fontAlgn="auto" latinLnBrk="0" hangingPunct="1">
                <a:lnSpc>
                  <a:spcPts val="8999"/>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6214B"/>
                  </a:solidFill>
                  <a:effectLst/>
                  <a:uLnTx/>
                  <a:uFillTx/>
                  <a:latin typeface="Montserrat"/>
                  <a:ea typeface="+mn-ea"/>
                  <a:cs typeface="+mn-cs"/>
                </a:rPr>
                <a:t>Activity</a:t>
              </a:r>
            </a:p>
          </p:txBody>
        </p:sp>
      </p:grpSp>
    </p:spTree>
    <p:extLst>
      <p:ext uri="{BB962C8B-B14F-4D97-AF65-F5344CB8AC3E}">
        <p14:creationId xmlns:p14="http://schemas.microsoft.com/office/powerpoint/2010/main" val="2648792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64592" y="979018"/>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Segoe UI" panose="020B0502040204020203" pitchFamily="34" charset="0"/>
                <a:ea typeface="+mj-ea"/>
                <a:cs typeface="Segoe UI" panose="020B0502040204020203" pitchFamily="34" charset="0"/>
              </a:rPr>
              <a:t>HORSESHOE ACTIVITY</a:t>
            </a:r>
          </a:p>
        </p:txBody>
      </p:sp>
      <p:pic>
        <p:nvPicPr>
          <p:cNvPr id="8" name="Picture 2"/>
          <p:cNvPicPr>
            <a:picLocks noChangeAspect="1" noChangeArrowheads="1"/>
          </p:cNvPicPr>
          <p:nvPr/>
        </p:nvPicPr>
        <p:blipFill>
          <a:blip r:embed="rId4"/>
          <a:srcRect/>
          <a:stretch>
            <a:fillRect/>
          </a:stretch>
        </p:blipFill>
        <p:spPr bwMode="auto">
          <a:xfrm>
            <a:off x="2398032" y="1696362"/>
            <a:ext cx="7168260" cy="5079806"/>
          </a:xfrm>
          <a:prstGeom prst="rect">
            <a:avLst/>
          </a:prstGeom>
          <a:solidFill>
            <a:schemeClr val="accent3"/>
          </a:solidFill>
          <a:ln w="9525">
            <a:noFill/>
            <a:miter lim="800000"/>
            <a:headEnd/>
            <a:tailEnd/>
          </a:ln>
        </p:spPr>
      </p:pic>
      <p:sp>
        <p:nvSpPr>
          <p:cNvPr id="9" name="TextBox 8"/>
          <p:cNvSpPr txBox="1"/>
          <p:nvPr/>
        </p:nvSpPr>
        <p:spPr>
          <a:xfrm>
            <a:off x="1042639" y="1837943"/>
            <a:ext cx="2268538" cy="95410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advocate by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debate, insisting </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your ideas are heard and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challenging</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the ideas of others.</a:t>
            </a:r>
            <a:endParaRPr kumimoji="0" lang="en-CA"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0" name="TextBox 9"/>
          <p:cNvSpPr txBox="1"/>
          <p:nvPr/>
        </p:nvSpPr>
        <p:spPr>
          <a:xfrm>
            <a:off x="674878" y="4513898"/>
            <a:ext cx="2268538" cy="73866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advocate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offering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logic, rational reasons</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and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data</a:t>
            </a:r>
            <a:endParaRPr kumimoji="0" lang="en-CA"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1" name="TextBox 10"/>
          <p:cNvSpPr txBox="1">
            <a:spLocks noChangeArrowheads="1"/>
          </p:cNvSpPr>
          <p:nvPr/>
        </p:nvSpPr>
        <p:spPr bwMode="auto">
          <a:xfrm>
            <a:off x="2943416" y="6170187"/>
            <a:ext cx="7129589" cy="523220"/>
          </a:xfrm>
          <a:prstGeom prst="rect">
            <a:avLst/>
          </a:prstGeom>
          <a:solidFill>
            <a:schemeClr val="bg1"/>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advocate through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compromises, concessions </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and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trade-offs</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to reach outcomes that satisfy your greater interest. </a:t>
            </a:r>
            <a:endParaRPr kumimoji="0" lang="en-CA"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p:cNvSpPr txBox="1">
            <a:spLocks noChangeArrowheads="1"/>
          </p:cNvSpPr>
          <p:nvPr/>
        </p:nvSpPr>
        <p:spPr bwMode="auto">
          <a:xfrm>
            <a:off x="9020907" y="1838578"/>
            <a:ext cx="22685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100000"/>
              </a:spcBef>
              <a:buSzPct val="75000"/>
              <a:buFont typeface="Wingdings" charset="2"/>
              <a:buChar char="q"/>
              <a:defRPr>
                <a:solidFill>
                  <a:schemeClr val="tx1"/>
                </a:solidFill>
                <a:latin typeface="Tahoma" charset="0"/>
                <a:ea typeface="Arial" charset="0"/>
                <a:cs typeface="Arial" charset="0"/>
              </a:defRPr>
            </a:lvl1pPr>
            <a:lvl2pPr marL="742950" indent="-285750" eaLnBrk="0" hangingPunct="0">
              <a:spcBef>
                <a:spcPct val="50000"/>
              </a:spcBef>
              <a:buFont typeface="Wingdings" charset="2"/>
              <a:buChar char="Ø"/>
              <a:defRPr>
                <a:solidFill>
                  <a:schemeClr val="tx1"/>
                </a:solidFill>
                <a:latin typeface="Tahoma" charset="0"/>
                <a:ea typeface="Arial" charset="0"/>
                <a:cs typeface="Arial" charset="0"/>
              </a:defRPr>
            </a:lvl2pPr>
            <a:lvl3pPr marL="1143000" indent="-228600" eaLnBrk="0" hangingPunct="0">
              <a:spcBef>
                <a:spcPct val="30000"/>
              </a:spcBef>
              <a:buChar char="•"/>
              <a:defRPr>
                <a:solidFill>
                  <a:schemeClr val="tx1"/>
                </a:solidFill>
                <a:latin typeface="Tahoma" charset="0"/>
                <a:ea typeface="Arial" charset="0"/>
                <a:cs typeface="Arial" charset="0"/>
              </a:defRPr>
            </a:lvl3pPr>
            <a:lvl4pPr marL="1600200" indent="-228600" eaLnBrk="0" hangingPunct="0">
              <a:spcBef>
                <a:spcPct val="20000"/>
              </a:spcBef>
              <a:buFont typeface="Corbel" charset="0"/>
              <a:buChar char="–"/>
              <a:defRPr sz="1600">
                <a:solidFill>
                  <a:schemeClr val="tx1"/>
                </a:solidFill>
                <a:latin typeface="Tahoma" charset="0"/>
                <a:ea typeface="Arial" charset="0"/>
                <a:cs typeface="Arial" charset="0"/>
              </a:defRPr>
            </a:lvl4pPr>
            <a:lvl5pPr marL="2057400" indent="-228600" eaLnBrk="0" hangingPunct="0">
              <a:spcBef>
                <a:spcPct val="10000"/>
              </a:spcBef>
              <a:buFont typeface="Wingdings" charset="2"/>
              <a:buChar char="§"/>
              <a:defRPr sz="1600">
                <a:solidFill>
                  <a:schemeClr val="tx1"/>
                </a:solidFill>
                <a:latin typeface="Tahoma" charset="0"/>
                <a:ea typeface="Arial" charset="0"/>
                <a:cs typeface="Arial" charset="0"/>
              </a:defRPr>
            </a:lvl5pPr>
            <a:lvl6pPr marL="2514600" indent="-228600" eaLnBrk="0" fontAlgn="base" hangingPunct="0">
              <a:spcBef>
                <a:spcPct val="10000"/>
              </a:spcBef>
              <a:spcAft>
                <a:spcPct val="0"/>
              </a:spcAft>
              <a:buFont typeface="Wingdings" charset="2"/>
              <a:buChar char="§"/>
              <a:defRPr sz="1600">
                <a:solidFill>
                  <a:schemeClr val="tx1"/>
                </a:solidFill>
                <a:latin typeface="Tahoma" charset="0"/>
                <a:ea typeface="Arial" charset="0"/>
                <a:cs typeface="Arial" charset="0"/>
              </a:defRPr>
            </a:lvl6pPr>
            <a:lvl7pPr marL="2971800" indent="-228600" eaLnBrk="0" fontAlgn="base" hangingPunct="0">
              <a:spcBef>
                <a:spcPct val="10000"/>
              </a:spcBef>
              <a:spcAft>
                <a:spcPct val="0"/>
              </a:spcAft>
              <a:buFont typeface="Wingdings" charset="2"/>
              <a:buChar char="§"/>
              <a:defRPr sz="1600">
                <a:solidFill>
                  <a:schemeClr val="tx1"/>
                </a:solidFill>
                <a:latin typeface="Tahoma" charset="0"/>
                <a:ea typeface="Arial" charset="0"/>
                <a:cs typeface="Arial" charset="0"/>
              </a:defRPr>
            </a:lvl7pPr>
            <a:lvl8pPr marL="3429000" indent="-228600" eaLnBrk="0" fontAlgn="base" hangingPunct="0">
              <a:spcBef>
                <a:spcPct val="10000"/>
              </a:spcBef>
              <a:spcAft>
                <a:spcPct val="0"/>
              </a:spcAft>
              <a:buFont typeface="Wingdings" charset="2"/>
              <a:buChar char="§"/>
              <a:defRPr sz="1600">
                <a:solidFill>
                  <a:schemeClr val="tx1"/>
                </a:solidFill>
                <a:latin typeface="Tahoma" charset="0"/>
                <a:ea typeface="Arial" charset="0"/>
                <a:cs typeface="Arial" charset="0"/>
              </a:defRPr>
            </a:lvl8pPr>
            <a:lvl9pPr marL="3886200" indent="-228600" eaLnBrk="0" fontAlgn="base" hangingPunct="0">
              <a:spcBef>
                <a:spcPct val="10000"/>
              </a:spcBef>
              <a:spcAft>
                <a:spcPct val="0"/>
              </a:spcAft>
              <a:buFont typeface="Wingdings" charset="2"/>
              <a:buChar char="§"/>
              <a:defRPr sz="1600">
                <a:solidFill>
                  <a:schemeClr val="tx1"/>
                </a:solidFill>
                <a:latin typeface="Tahoma"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You advocate by presenting a sense of </a:t>
            </a:r>
            <a:r>
              <a:rPr kumimoji="0" lang="en-GB" altLang="en-US"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shared purpose </a:t>
            </a:r>
            <a:r>
              <a:rPr kumimoji="0" lang="en-GB" altLang="en-US"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and exciting </a:t>
            </a:r>
            <a:r>
              <a:rPr kumimoji="0" lang="en-GB" altLang="en-US"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possibilities</a:t>
            </a:r>
            <a:endParaRPr kumimoji="0" lang="en-CA" altLang="en-US"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14" name="TextBox 13"/>
          <p:cNvSpPr txBox="1"/>
          <p:nvPr/>
        </p:nvSpPr>
        <p:spPr>
          <a:xfrm>
            <a:off x="9020907" y="4236265"/>
            <a:ext cx="1981200" cy="95410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advocate by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connecting, </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building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relationships</a:t>
            </a: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and  </a:t>
            </a:r>
            <a:r>
              <a:rPr kumimoji="0" lang="en-GB"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coalitions</a:t>
            </a:r>
            <a:endParaRPr kumimoji="0" lang="en-CA"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2" name="Rectangle 11"/>
          <p:cNvSpPr/>
          <p:nvPr/>
        </p:nvSpPr>
        <p:spPr>
          <a:xfrm>
            <a:off x="0" y="6595698"/>
            <a:ext cx="6096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4022178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2" name="TextBox 1"/>
          <p:cNvSpPr txBox="1"/>
          <p:nvPr/>
        </p:nvSpPr>
        <p:spPr>
          <a:xfrm>
            <a:off x="3048000" y="2049517"/>
            <a:ext cx="6232634" cy="646331"/>
          </a:xfrm>
          <a:prstGeom prst="rect">
            <a:avLst/>
          </a:prstGeom>
          <a:noFill/>
        </p:spPr>
        <p:txBody>
          <a:bodyPr wrap="square" rtlCol="0">
            <a:spAutoFit/>
          </a:bodyPr>
          <a:lstStyle/>
          <a:p>
            <a:pPr algn="ctr"/>
            <a:r>
              <a:rPr lang="en-US" sz="3600" dirty="0">
                <a:solidFill>
                  <a:schemeClr val="tx1">
                    <a:lumMod val="50000"/>
                    <a:lumOff val="50000"/>
                  </a:schemeClr>
                </a:solidFill>
                <a:latin typeface="Segoe UI" panose="020B0502040204020203" pitchFamily="34" charset="0"/>
                <a:cs typeface="Segoe UI" panose="020B0502040204020203" pitchFamily="34" charset="0"/>
              </a:rPr>
              <a:t>Questions?</a:t>
            </a:r>
          </a:p>
        </p:txBody>
      </p:sp>
      <p:sp>
        <p:nvSpPr>
          <p:cNvPr id="6" name="Rectangle 5"/>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176833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prstClr val="white"/>
                </a:solidFill>
                <a:latin typeface="Segoe UI" panose="020B0502040204020203" pitchFamily="34" charset="0"/>
                <a:cs typeface="Segoe UI" panose="020B0502040204020203" pitchFamily="34" charset="0"/>
              </a:rPr>
              <a:t>TAKE A STAND</a:t>
            </a:r>
          </a:p>
        </p:txBody>
      </p:sp>
      <p:sp>
        <p:nvSpPr>
          <p:cNvPr id="8" name="Rectangle 7"/>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graphicFrame>
        <p:nvGraphicFramePr>
          <p:cNvPr id="9" name="Group 17"/>
          <p:cNvGraphicFramePr>
            <a:graphicFrameLocks noGrp="1"/>
          </p:cNvGraphicFramePr>
          <p:nvPr>
            <p:ph idx="4294967295"/>
            <p:extLst>
              <p:ext uri="{D42A27DB-BD31-4B8C-83A1-F6EECF244321}">
                <p14:modId xmlns:p14="http://schemas.microsoft.com/office/powerpoint/2010/main" val="70111193"/>
              </p:ext>
            </p:extLst>
          </p:nvPr>
        </p:nvGraphicFramePr>
        <p:xfrm>
          <a:off x="597635" y="2142975"/>
          <a:ext cx="4133850" cy="3838577"/>
        </p:xfrm>
        <a:graphic>
          <a:graphicData uri="http://schemas.openxmlformats.org/drawingml/2006/table">
            <a:tbl>
              <a:tblPr/>
              <a:tblGrid>
                <a:gridCol w="4133850">
                  <a:extLst>
                    <a:ext uri="{9D8B030D-6E8A-4147-A177-3AD203B41FA5}">
                      <a16:colId xmlns:a16="http://schemas.microsoft.com/office/drawing/2014/main" val="20000"/>
                    </a:ext>
                  </a:extLst>
                </a:gridCol>
              </a:tblGrid>
              <a:tr h="723900">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     1) Inventor</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6288">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pitchFamily="34" charset="0"/>
                        </a:rPr>
                        <a:t>     2) Thinker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6288">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pitchFamily="34" charset="0"/>
                        </a:rPr>
                        <a:t>     3) Doer</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6288">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pitchFamily="34" charset="0"/>
                        </a:rPr>
                        <a:t>     4) Planner</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5813">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     5) Facilitator</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TextBox 5"/>
          <p:cNvSpPr txBox="1"/>
          <p:nvPr/>
        </p:nvSpPr>
        <p:spPr>
          <a:xfrm>
            <a:off x="5640886" y="1844693"/>
            <a:ext cx="4696647" cy="2077492"/>
          </a:xfrm>
          <a:prstGeom prst="rect">
            <a:avLst/>
          </a:prstGeom>
          <a:noFill/>
        </p:spPr>
        <p:txBody>
          <a:bodyPr wrap="square" rtlCol="0">
            <a:spAutoFit/>
          </a:bodyPr>
          <a:lstStyle/>
          <a:p>
            <a:pPr>
              <a:spcBef>
                <a:spcPts val="600"/>
              </a:spcBef>
              <a:spcAft>
                <a:spcPts val="200"/>
              </a:spcAft>
            </a:pPr>
            <a:r>
              <a:rPr lang="en-CA" altLang="en-US" sz="2400" b="1" dirty="0">
                <a:solidFill>
                  <a:prstClr val="black">
                    <a:lumMod val="50000"/>
                    <a:lumOff val="50000"/>
                  </a:prstClr>
                </a:solidFill>
                <a:latin typeface="Segoe UI" panose="020B0502040204020203" pitchFamily="34" charset="0"/>
                <a:cs typeface="Segoe UI" panose="020B0502040204020203" pitchFamily="34" charset="0"/>
              </a:rPr>
              <a:t>Shout Out</a:t>
            </a:r>
          </a:p>
          <a:p>
            <a:pPr marL="342900" indent="-342900">
              <a:spcBef>
                <a:spcPts val="600"/>
              </a:spcBef>
              <a:spcAft>
                <a:spcPts val="200"/>
              </a:spcAft>
              <a:buFont typeface="Arial" panose="020B0604020202020204" pitchFamily="34" charset="0"/>
              <a:buChar char="•"/>
            </a:pPr>
            <a:endParaRPr lang="en-CA" altLang="en-US" sz="2400" dirty="0">
              <a:solidFill>
                <a:prstClr val="black">
                  <a:lumMod val="50000"/>
                  <a:lumOff val="50000"/>
                </a:prstClr>
              </a:solidFill>
              <a:latin typeface="Segoe UI" panose="020B0502040204020203" pitchFamily="34" charset="0"/>
              <a:cs typeface="Segoe UI" panose="020B0502040204020203" pitchFamily="34" charset="0"/>
            </a:endParaRPr>
          </a:p>
          <a:p>
            <a:pPr>
              <a:spcBef>
                <a:spcPts val="600"/>
              </a:spcBef>
              <a:spcAft>
                <a:spcPts val="200"/>
              </a:spcAft>
            </a:pPr>
            <a:r>
              <a:rPr lang="en-CA" altLang="en-US" sz="2400" dirty="0">
                <a:solidFill>
                  <a:prstClr val="black">
                    <a:lumMod val="50000"/>
                    <a:lumOff val="50000"/>
                  </a:prstClr>
                </a:solidFill>
                <a:latin typeface="Segoe UI" panose="020B0502040204020203" pitchFamily="34" charset="0"/>
                <a:cs typeface="Segoe UI" panose="020B0502040204020203" pitchFamily="34" charset="0"/>
              </a:rPr>
              <a:t>Shout out which one most appeals to you.</a:t>
            </a:r>
          </a:p>
          <a:p>
            <a:pPr>
              <a:buClr>
                <a:prstClr val="black"/>
              </a:buClr>
            </a:pPr>
            <a:endParaRPr lang="en-US" dirty="0">
              <a:solidFill>
                <a:prstClr val="black"/>
              </a:solidFill>
            </a:endParaRPr>
          </a:p>
        </p:txBody>
      </p:sp>
    </p:spTree>
    <p:extLst>
      <p:ext uri="{BB962C8B-B14F-4D97-AF65-F5344CB8AC3E}">
        <p14:creationId xmlns:p14="http://schemas.microsoft.com/office/powerpoint/2010/main" val="33489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238246"/>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WHY INFLUENCING MATTERS?</a:t>
            </a:r>
          </a:p>
        </p:txBody>
      </p:sp>
      <p:sp>
        <p:nvSpPr>
          <p:cNvPr id="2" name="TextBox 1"/>
          <p:cNvSpPr txBox="1"/>
          <p:nvPr/>
        </p:nvSpPr>
        <p:spPr>
          <a:xfrm>
            <a:off x="173736" y="1920240"/>
            <a:ext cx="11237976" cy="2934137"/>
          </a:xfrm>
          <a:prstGeom prst="rect">
            <a:avLst/>
          </a:prstGeom>
          <a:noFill/>
        </p:spPr>
        <p:txBody>
          <a:bodyPr wrap="square" rtlCol="0">
            <a:spAutoFit/>
          </a:bodyPr>
          <a:lstStyle/>
          <a:p>
            <a:pPr marL="285750" indent="-285750">
              <a:spcBef>
                <a:spcPts val="1400"/>
              </a:spcBef>
              <a:buClr>
                <a:schemeClr val="tx1">
                  <a:lumMod val="50000"/>
                  <a:lumOff val="50000"/>
                </a:schemeClr>
              </a:buClr>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Change and complexity</a:t>
            </a:r>
          </a:p>
          <a:p>
            <a:pPr marL="285750" indent="-285750">
              <a:spcBef>
                <a:spcPts val="1400"/>
              </a:spcBef>
              <a:buClr>
                <a:schemeClr val="tx1">
                  <a:lumMod val="50000"/>
                  <a:lumOff val="50000"/>
                </a:schemeClr>
              </a:buClr>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Flatter and/or matrixed organizations</a:t>
            </a:r>
          </a:p>
          <a:p>
            <a:pPr marL="285750" indent="-285750">
              <a:spcBef>
                <a:spcPts val="1400"/>
              </a:spcBef>
              <a:buClr>
                <a:schemeClr val="tx1">
                  <a:lumMod val="50000"/>
                  <a:lumOff val="50000"/>
                </a:schemeClr>
              </a:buClr>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Team approaches to work, often with dispersed membership</a:t>
            </a:r>
          </a:p>
          <a:p>
            <a:pPr marL="285750" indent="-285750">
              <a:spcBef>
                <a:spcPts val="1400"/>
              </a:spcBef>
              <a:buClr>
                <a:schemeClr val="tx1">
                  <a:lumMod val="50000"/>
                  <a:lumOff val="50000"/>
                </a:schemeClr>
              </a:buClr>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Greater collaboration and coordination across boundaries</a:t>
            </a:r>
          </a:p>
          <a:p>
            <a:pPr marL="285750" indent="-285750">
              <a:spcBef>
                <a:spcPts val="1400"/>
              </a:spcBef>
              <a:buClr>
                <a:schemeClr val="tx1">
                  <a:lumMod val="50000"/>
                  <a:lumOff val="50000"/>
                </a:schemeClr>
              </a:buClr>
              <a:buFont typeface="Arial" panose="020B0604020202020204" pitchFamily="34" charset="0"/>
              <a:buChar char="•"/>
            </a:pPr>
            <a:r>
              <a:rPr lang="en-US" altLang="en-US" sz="2400" dirty="0">
                <a:latin typeface="Segoe UI" panose="020B0502040204020203" pitchFamily="34" charset="0"/>
                <a:ea typeface="MS PGothic" charset="-128"/>
                <a:cs typeface="Segoe UI" panose="020B0502040204020203" pitchFamily="34" charset="0"/>
              </a:rPr>
              <a:t>Decision making and time issues generated by increased collaboration</a:t>
            </a:r>
          </a:p>
          <a:p>
            <a:pPr marL="285750" indent="-285750">
              <a:buClr>
                <a:schemeClr val="tx1"/>
              </a:buClr>
              <a:buFont typeface="Arial" panose="020B0604020202020204" pitchFamily="34" charset="0"/>
              <a:buChar char="•"/>
            </a:pPr>
            <a:endParaRPr lang="en-US" dirty="0"/>
          </a:p>
        </p:txBody>
      </p:sp>
      <p:sp>
        <p:nvSpPr>
          <p:cNvPr id="6" name="Rectangle 5"/>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78462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238246"/>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POWER:  </a:t>
            </a:r>
            <a:r>
              <a:rPr lang="en-US" sz="3000" b="1" cap="all" dirty="0">
                <a:solidFill>
                  <a:schemeClr val="bg1"/>
                </a:solidFill>
                <a:latin typeface="Segoe UI" panose="020B0502040204020203" pitchFamily="34" charset="0"/>
                <a:cs typeface="Segoe UI" panose="020B0502040204020203" pitchFamily="34" charset="0"/>
              </a:rPr>
              <a:t>The capacity or potential to exert influence</a:t>
            </a:r>
          </a:p>
        </p:txBody>
      </p:sp>
      <p:sp>
        <p:nvSpPr>
          <p:cNvPr id="3" name="TextBox 2"/>
          <p:cNvSpPr txBox="1"/>
          <p:nvPr/>
        </p:nvSpPr>
        <p:spPr>
          <a:xfrm>
            <a:off x="6408209" y="1930310"/>
            <a:ext cx="2779776" cy="738664"/>
          </a:xfrm>
          <a:prstGeom prst="rect">
            <a:avLst/>
          </a:prstGeom>
          <a:noFill/>
        </p:spPr>
        <p:txBody>
          <a:bodyPr wrap="square" rtlCol="0">
            <a:spAutoFit/>
          </a:bodyPr>
          <a:lstStyle/>
          <a:p>
            <a:r>
              <a:rPr lang="en-US" sz="2400" b="1" dirty="0">
                <a:solidFill>
                  <a:schemeClr val="tx1">
                    <a:lumMod val="50000"/>
                    <a:lumOff val="50000"/>
                  </a:schemeClr>
                </a:solidFill>
                <a:latin typeface="Segoe UI" panose="020B0502040204020203" pitchFamily="34" charset="0"/>
                <a:cs typeface="Segoe UI" panose="020B0502040204020203" pitchFamily="34" charset="0"/>
              </a:rPr>
              <a:t>Personal Power</a:t>
            </a:r>
          </a:p>
          <a:p>
            <a:endParaRPr lang="en-US" dirty="0"/>
          </a:p>
        </p:txBody>
      </p:sp>
      <p:sp>
        <p:nvSpPr>
          <p:cNvPr id="6" name="TextBox 5"/>
          <p:cNvSpPr txBox="1"/>
          <p:nvPr/>
        </p:nvSpPr>
        <p:spPr>
          <a:xfrm>
            <a:off x="1198001" y="5183782"/>
            <a:ext cx="3944192" cy="1015663"/>
          </a:xfrm>
          <a:prstGeom prst="rect">
            <a:avLst/>
          </a:prstGeom>
          <a:noFill/>
        </p:spPr>
        <p:txBody>
          <a:bodyPr wrap="square" rtlCol="0">
            <a:spAutoFit/>
          </a:bodyPr>
          <a:lstStyle/>
          <a:p>
            <a:r>
              <a:rPr lang="en-US" sz="2000" dirty="0">
                <a:solidFill>
                  <a:schemeClr val="tx1">
                    <a:lumMod val="50000"/>
                    <a:lumOff val="50000"/>
                  </a:schemeClr>
                </a:solidFill>
                <a:latin typeface="Segoe UI" panose="020B0502040204020203" pitchFamily="34" charset="0"/>
                <a:cs typeface="Segoe UI" panose="020B0502040204020203" pitchFamily="34" charset="0"/>
              </a:rPr>
              <a:t>Power based on formal status, authority, control of resources, punishments or rewards</a:t>
            </a:r>
          </a:p>
        </p:txBody>
      </p:sp>
      <p:pic>
        <p:nvPicPr>
          <p:cNvPr id="9" name="Picture 14" descr="C:\Users\cmusselwhite\AppData\Local\Microsoft\Windows\Temporary Internet Files\Content.IE5\CKSAJCBG\MC900250469[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1381809" y="2409051"/>
            <a:ext cx="2862614" cy="2880320"/>
          </a:xfrm>
          <a:prstGeom prst="rect">
            <a:avLst/>
          </a:prstGeom>
          <a:noFill/>
        </p:spPr>
      </p:pic>
      <p:sp>
        <p:nvSpPr>
          <p:cNvPr id="10" name="TextBox 9"/>
          <p:cNvSpPr txBox="1"/>
          <p:nvPr/>
        </p:nvSpPr>
        <p:spPr>
          <a:xfrm>
            <a:off x="1578785" y="1930310"/>
            <a:ext cx="2779776" cy="738664"/>
          </a:xfrm>
          <a:prstGeom prst="rect">
            <a:avLst/>
          </a:prstGeom>
          <a:noFill/>
        </p:spPr>
        <p:txBody>
          <a:bodyPr wrap="square" rtlCol="0">
            <a:spAutoFit/>
          </a:bodyPr>
          <a:lstStyle/>
          <a:p>
            <a:r>
              <a:rPr lang="en-US" sz="2400" b="1" dirty="0">
                <a:solidFill>
                  <a:schemeClr val="tx1">
                    <a:lumMod val="50000"/>
                    <a:lumOff val="50000"/>
                  </a:schemeClr>
                </a:solidFill>
                <a:latin typeface="Segoe UI" panose="020B0502040204020203" pitchFamily="34" charset="0"/>
                <a:cs typeface="Segoe UI" panose="020B0502040204020203" pitchFamily="34" charset="0"/>
              </a:rPr>
              <a:t>Positional Power</a:t>
            </a:r>
          </a:p>
          <a:p>
            <a:endParaRPr lang="en-US" dirty="0"/>
          </a:p>
        </p:txBody>
      </p:sp>
      <p:sp>
        <p:nvSpPr>
          <p:cNvPr id="11" name="TextBox 10"/>
          <p:cNvSpPr txBox="1"/>
          <p:nvPr/>
        </p:nvSpPr>
        <p:spPr>
          <a:xfrm>
            <a:off x="6036292" y="5183782"/>
            <a:ext cx="4387868" cy="1015663"/>
          </a:xfrm>
          <a:prstGeom prst="rect">
            <a:avLst/>
          </a:prstGeom>
          <a:noFill/>
        </p:spPr>
        <p:txBody>
          <a:bodyPr wrap="square" rtlCol="0">
            <a:spAutoFit/>
          </a:bodyPr>
          <a:lstStyle/>
          <a:p>
            <a:r>
              <a:rPr lang="en-US" sz="2000" dirty="0">
                <a:solidFill>
                  <a:schemeClr val="tx1">
                    <a:lumMod val="50000"/>
                    <a:lumOff val="50000"/>
                  </a:schemeClr>
                </a:solidFill>
                <a:latin typeface="Segoe UI" panose="020B0502040204020203" pitchFamily="34" charset="0"/>
                <a:cs typeface="Segoe UI" panose="020B0502040204020203" pitchFamily="34" charset="0"/>
              </a:rPr>
              <a:t>Power based on expertise, special skills, personality traits, charisma, personal status or credibility</a:t>
            </a:r>
          </a:p>
        </p:txBody>
      </p:sp>
      <p:pic>
        <p:nvPicPr>
          <p:cNvPr id="12" name="Picture 3" descr="C:\Users\cmusselwhite\AppData\Local\Microsoft\Windows\Temporary Internet Files\Content.IE5\CKSAJCBG\MP90044683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4071" y="2448519"/>
            <a:ext cx="2922588" cy="2735263"/>
          </a:xfrm>
          <a:prstGeom prst="rect">
            <a:avLst/>
          </a:prstGeom>
          <a:noFill/>
          <a:ln w="9525">
            <a:solidFill>
              <a:srgbClr val="A6A6A6"/>
            </a:solidFill>
            <a:miter lim="800000"/>
            <a:headEnd/>
            <a:tailEnd/>
          </a:ln>
          <a:effectLst>
            <a:outerShdw blurRad="508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252162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238246"/>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INFLUENCING DEFINED</a:t>
            </a:r>
          </a:p>
        </p:txBody>
      </p:sp>
      <p:sp>
        <p:nvSpPr>
          <p:cNvPr id="2" name="TextBox 1"/>
          <p:cNvSpPr txBox="1"/>
          <p:nvPr/>
        </p:nvSpPr>
        <p:spPr>
          <a:xfrm>
            <a:off x="1965960" y="2049074"/>
            <a:ext cx="8531352" cy="1131528"/>
          </a:xfrm>
          <a:prstGeom prst="rect">
            <a:avLst/>
          </a:prstGeom>
          <a:noFill/>
        </p:spPr>
        <p:txBody>
          <a:bodyPr wrap="square" rtlCol="0">
            <a:spAutoFit/>
          </a:bodyPr>
          <a:lstStyle/>
          <a:p>
            <a:pPr algn="ctr">
              <a:lnSpc>
                <a:spcPct val="150000"/>
              </a:lnSpc>
              <a:buClr>
                <a:schemeClr val="tx1"/>
              </a:buClr>
            </a:pPr>
            <a:r>
              <a:rPr lang="en-US" sz="2400" dirty="0">
                <a:latin typeface="Segoe UI" panose="020B0502040204020203" pitchFamily="34" charset="0"/>
                <a:cs typeface="Segoe UI" panose="020B0502040204020203" pitchFamily="34" charset="0"/>
              </a:rPr>
              <a:t>“The </a:t>
            </a:r>
            <a:r>
              <a:rPr lang="en-US" sz="2400" b="1" dirty="0">
                <a:latin typeface="Segoe UI" panose="020B0502040204020203" pitchFamily="34" charset="0"/>
                <a:cs typeface="Segoe UI" panose="020B0502040204020203" pitchFamily="34" charset="0"/>
              </a:rPr>
              <a:t>interpersonal behaviors </a:t>
            </a:r>
            <a:r>
              <a:rPr lang="en-US" sz="2400" dirty="0">
                <a:latin typeface="Segoe UI" panose="020B0502040204020203" pitchFamily="34" charset="0"/>
                <a:cs typeface="Segoe UI" panose="020B0502040204020203" pitchFamily="34" charset="0"/>
              </a:rPr>
              <a:t>that we use, to have a </a:t>
            </a:r>
            <a:r>
              <a:rPr lang="en-US" sz="2400" b="1" dirty="0">
                <a:latin typeface="Segoe UI" panose="020B0502040204020203" pitchFamily="34" charset="0"/>
                <a:cs typeface="Segoe UI" panose="020B0502040204020203" pitchFamily="34" charset="0"/>
              </a:rPr>
              <a:t>positive impact </a:t>
            </a:r>
            <a:r>
              <a:rPr lang="en-US" sz="2400" dirty="0">
                <a:latin typeface="Segoe UI" panose="020B0502040204020203" pitchFamily="34" charset="0"/>
                <a:cs typeface="Segoe UI" panose="020B0502040204020203" pitchFamily="34" charset="0"/>
              </a:rPr>
              <a:t>on another party’s choices.”</a:t>
            </a:r>
          </a:p>
        </p:txBody>
      </p:sp>
      <p:sp>
        <p:nvSpPr>
          <p:cNvPr id="6" name="Rectangle 5"/>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333370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TO INFLUENCE EFFECTIVELY</a:t>
            </a:r>
          </a:p>
        </p:txBody>
      </p:sp>
      <p:sp>
        <p:nvSpPr>
          <p:cNvPr id="6" name="TextBox 5"/>
          <p:cNvSpPr txBox="1"/>
          <p:nvPr/>
        </p:nvSpPr>
        <p:spPr>
          <a:xfrm>
            <a:off x="173736" y="1767642"/>
            <a:ext cx="11237976" cy="3139321"/>
          </a:xfrm>
          <a:prstGeom prst="rect">
            <a:avLst/>
          </a:prstGeom>
          <a:noFill/>
        </p:spPr>
        <p:txBody>
          <a:bodyPr wrap="square" rtlCol="0">
            <a:spAutoFit/>
          </a:bodyPr>
          <a:lstStyle/>
          <a:p>
            <a:pPr marL="457200" indent="-457200">
              <a:lnSpc>
                <a:spcPct val="150000"/>
              </a:lnSpc>
              <a:buClr>
                <a:schemeClr val="tx1">
                  <a:lumMod val="50000"/>
                  <a:lumOff val="50000"/>
                </a:schemeClr>
              </a:buClr>
              <a:buFont typeface="Arial" panose="020B0604020202020204" pitchFamily="34" charset="0"/>
              <a:buChar char="•"/>
            </a:pPr>
            <a:r>
              <a:rPr lang="en-CA" altLang="en-US" sz="2400" dirty="0">
                <a:solidFill>
                  <a:schemeClr val="tx1">
                    <a:lumMod val="50000"/>
                    <a:lumOff val="50000"/>
                  </a:schemeClr>
                </a:solidFill>
                <a:latin typeface="Segoe UI" panose="020B0502040204020203" pitchFamily="34" charset="0"/>
                <a:cs typeface="Segoe UI" panose="020B0502040204020203" pitchFamily="34" charset="0"/>
              </a:rPr>
              <a:t>Understand and personally align to the company direction and priorities </a:t>
            </a:r>
          </a:p>
          <a:p>
            <a:pPr marL="457200" indent="-457200">
              <a:lnSpc>
                <a:spcPct val="150000"/>
              </a:lnSpc>
              <a:buClr>
                <a:schemeClr val="tx1">
                  <a:lumMod val="50000"/>
                  <a:lumOff val="50000"/>
                </a:schemeClr>
              </a:buClr>
              <a:buFont typeface="Arial" panose="020B0604020202020204" pitchFamily="34" charset="0"/>
              <a:buChar char="•"/>
            </a:pPr>
            <a:r>
              <a:rPr lang="en-CA" altLang="en-US" sz="2400" dirty="0">
                <a:solidFill>
                  <a:schemeClr val="tx1">
                    <a:lumMod val="50000"/>
                    <a:lumOff val="50000"/>
                  </a:schemeClr>
                </a:solidFill>
                <a:latin typeface="Segoe UI" panose="020B0502040204020203" pitchFamily="34" charset="0"/>
                <a:cs typeface="Segoe UI" panose="020B0502040204020203" pitchFamily="34" charset="0"/>
              </a:rPr>
              <a:t>Understand and personally align to the culture and values </a:t>
            </a:r>
          </a:p>
          <a:p>
            <a:pPr marL="457200" indent="-457200">
              <a:lnSpc>
                <a:spcPct val="150000"/>
              </a:lnSpc>
              <a:buClr>
                <a:schemeClr val="tx1">
                  <a:lumMod val="50000"/>
                  <a:lumOff val="50000"/>
                </a:schemeClr>
              </a:buClr>
              <a:buFont typeface="Arial" panose="020B0604020202020204" pitchFamily="34" charset="0"/>
              <a:buChar char="•"/>
            </a:pPr>
            <a:r>
              <a:rPr lang="en-CA" altLang="en-US" sz="2400" dirty="0">
                <a:solidFill>
                  <a:schemeClr val="tx1">
                    <a:lumMod val="50000"/>
                    <a:lumOff val="50000"/>
                  </a:schemeClr>
                </a:solidFill>
                <a:latin typeface="Segoe UI" panose="020B0502040204020203" pitchFamily="34" charset="0"/>
                <a:cs typeface="Segoe UI" panose="020B0502040204020203" pitchFamily="34" charset="0"/>
              </a:rPr>
              <a:t>Take action even if you don’t have the authority over resources </a:t>
            </a:r>
          </a:p>
          <a:p>
            <a:pPr marL="457200" indent="-457200">
              <a:lnSpc>
                <a:spcPct val="150000"/>
              </a:lnSpc>
              <a:buClr>
                <a:schemeClr val="tx1">
                  <a:lumMod val="50000"/>
                  <a:lumOff val="50000"/>
                </a:schemeClr>
              </a:buClr>
              <a:buFont typeface="Arial" panose="020B0604020202020204" pitchFamily="34" charset="0"/>
              <a:buChar char="•"/>
            </a:pPr>
            <a:r>
              <a:rPr lang="en-CA" altLang="en-US" sz="2400" dirty="0">
                <a:solidFill>
                  <a:schemeClr val="tx1">
                    <a:lumMod val="50000"/>
                    <a:lumOff val="50000"/>
                  </a:schemeClr>
                </a:solidFill>
                <a:latin typeface="Segoe UI" panose="020B0502040204020203" pitchFamily="34" charset="0"/>
                <a:cs typeface="Segoe UI" panose="020B0502040204020203" pitchFamily="34" charset="0"/>
              </a:rPr>
              <a:t>Build confidence through proven execution</a:t>
            </a:r>
          </a:p>
          <a:p>
            <a:pPr marL="457200" indent="-457200">
              <a:lnSpc>
                <a:spcPct val="150000"/>
              </a:lnSpc>
              <a:buClr>
                <a:schemeClr val="tx1">
                  <a:lumMod val="50000"/>
                  <a:lumOff val="50000"/>
                </a:schemeClr>
              </a:buClr>
              <a:buFont typeface="Arial" panose="020B0604020202020204" pitchFamily="34" charset="0"/>
              <a:buChar char="•"/>
            </a:pPr>
            <a:r>
              <a:rPr lang="en-CA" altLang="en-US" sz="2400" dirty="0">
                <a:solidFill>
                  <a:schemeClr val="tx1">
                    <a:lumMod val="50000"/>
                    <a:lumOff val="50000"/>
                  </a:schemeClr>
                </a:solidFill>
                <a:latin typeface="Segoe UI" panose="020B0502040204020203" pitchFamily="34" charset="0"/>
                <a:cs typeface="Segoe UI" panose="020B0502040204020203" pitchFamily="34" charset="0"/>
              </a:rPr>
              <a:t>Demonstrate concern for others as well as self  </a:t>
            </a:r>
          </a:p>
          <a:p>
            <a:pPr>
              <a:buClr>
                <a:schemeClr val="tx1"/>
              </a:buClr>
            </a:pPr>
            <a:endParaRPr lang="en-US" dirty="0"/>
          </a:p>
        </p:txBody>
      </p:sp>
      <p:sp>
        <p:nvSpPr>
          <p:cNvPr id="10" name="Rectangle 9"/>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277829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192"/>
            <a:ext cx="2824150" cy="710351"/>
          </a:xfrm>
          <a:prstGeom prst="rect">
            <a:avLst/>
          </a:prstGeom>
        </p:spPr>
      </p:pic>
      <p:sp>
        <p:nvSpPr>
          <p:cNvPr id="7" name="Title 1"/>
          <p:cNvSpPr txBox="1">
            <a:spLocks/>
          </p:cNvSpPr>
          <p:nvPr/>
        </p:nvSpPr>
        <p:spPr>
          <a:xfrm>
            <a:off x="173736" y="1067852"/>
            <a:ext cx="11868912" cy="49612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Segoe UI" panose="020B0502040204020203" pitchFamily="34" charset="0"/>
                <a:cs typeface="Segoe UI" panose="020B0502040204020203" pitchFamily="34" charset="0"/>
              </a:rPr>
              <a:t>WAYS TO TELL IF YOU HAVE INFLUENCE</a:t>
            </a:r>
          </a:p>
        </p:txBody>
      </p:sp>
      <p:sp>
        <p:nvSpPr>
          <p:cNvPr id="6" name="TextBox 5"/>
          <p:cNvSpPr txBox="1"/>
          <p:nvPr/>
        </p:nvSpPr>
        <p:spPr>
          <a:xfrm>
            <a:off x="173736" y="1846372"/>
            <a:ext cx="11237976" cy="3123932"/>
          </a:xfrm>
          <a:prstGeom prst="rect">
            <a:avLst/>
          </a:prstGeom>
          <a:noFill/>
        </p:spPr>
        <p:txBody>
          <a:bodyPr wrap="square" rtlCol="0">
            <a:spAutoFit/>
          </a:bodyPr>
          <a:lstStyle/>
          <a:p>
            <a:pPr marL="342900" indent="-342900">
              <a:spcBef>
                <a:spcPts val="600"/>
              </a:spcBef>
              <a:spcAft>
                <a:spcPts val="200"/>
              </a:spcAft>
              <a:buFont typeface="Arial" panose="020B0604020202020204" pitchFamily="34" charset="0"/>
              <a:buChar char="•"/>
            </a:pPr>
            <a:r>
              <a:rPr lang="en-CA" altLang="en-US" sz="2400" dirty="0">
                <a:solidFill>
                  <a:schemeClr val="tx1">
                    <a:lumMod val="50000"/>
                    <a:lumOff val="50000"/>
                  </a:schemeClr>
                </a:solidFill>
                <a:latin typeface="Segoe UI" panose="020B0502040204020203" pitchFamily="34" charset="0"/>
                <a:cs typeface="Segoe UI" panose="020B0502040204020203" pitchFamily="34" charset="0"/>
              </a:rPr>
              <a:t>Can work around policy or rules </a:t>
            </a:r>
          </a:p>
          <a:p>
            <a:pPr marL="342900" indent="-342900">
              <a:spcBef>
                <a:spcPts val="600"/>
              </a:spcBef>
              <a:spcAft>
                <a:spcPts val="200"/>
              </a:spcAft>
              <a:buFont typeface="Arial" panose="020B0604020202020204" pitchFamily="34" charset="0"/>
              <a:buChar char="•"/>
            </a:pPr>
            <a:r>
              <a:rPr lang="en-CA" altLang="en-US" sz="2400" dirty="0">
                <a:solidFill>
                  <a:schemeClr val="tx1">
                    <a:lumMod val="50000"/>
                    <a:lumOff val="50000"/>
                  </a:schemeClr>
                </a:solidFill>
                <a:latin typeface="Segoe UI" panose="020B0502040204020203" pitchFamily="34" charset="0"/>
                <a:cs typeface="Segoe UI" panose="020B0502040204020203" pitchFamily="34" charset="0"/>
              </a:rPr>
              <a:t>Access to vital information </a:t>
            </a:r>
          </a:p>
          <a:p>
            <a:pPr marL="342900" indent="-342900">
              <a:spcBef>
                <a:spcPts val="600"/>
              </a:spcBef>
              <a:spcAft>
                <a:spcPts val="200"/>
              </a:spcAft>
              <a:buFont typeface="Arial" panose="020B0604020202020204" pitchFamily="34" charset="0"/>
              <a:buChar char="•"/>
            </a:pPr>
            <a:r>
              <a:rPr lang="en-CA" altLang="en-US" sz="2400" dirty="0">
                <a:solidFill>
                  <a:schemeClr val="tx1">
                    <a:lumMod val="50000"/>
                    <a:lumOff val="50000"/>
                  </a:schemeClr>
                </a:solidFill>
                <a:latin typeface="Segoe UI" panose="020B0502040204020203" pitchFamily="34" charset="0"/>
                <a:cs typeface="Segoe UI" panose="020B0502040204020203" pitchFamily="34" charset="0"/>
              </a:rPr>
              <a:t>Involved in important decisions</a:t>
            </a:r>
          </a:p>
          <a:p>
            <a:pPr marL="342900" indent="-342900">
              <a:spcBef>
                <a:spcPts val="600"/>
              </a:spcBef>
              <a:spcAft>
                <a:spcPts val="200"/>
              </a:spcAft>
              <a:buFont typeface="Arial" panose="020B0604020202020204" pitchFamily="34" charset="0"/>
              <a:buChar char="•"/>
            </a:pPr>
            <a:r>
              <a:rPr lang="en-CA" altLang="en-US" sz="2400" dirty="0">
                <a:solidFill>
                  <a:schemeClr val="tx1">
                    <a:lumMod val="50000"/>
                    <a:lumOff val="50000"/>
                  </a:schemeClr>
                </a:solidFill>
                <a:latin typeface="Segoe UI" panose="020B0502040204020203" pitchFamily="34" charset="0"/>
                <a:cs typeface="Segoe UI" panose="020B0502040204020203" pitchFamily="34" charset="0"/>
              </a:rPr>
              <a:t>Can influence a change outside your role / area </a:t>
            </a:r>
          </a:p>
          <a:p>
            <a:pPr marL="342900" indent="-342900">
              <a:spcBef>
                <a:spcPts val="600"/>
              </a:spcBef>
              <a:spcAft>
                <a:spcPts val="200"/>
              </a:spcAft>
              <a:buFont typeface="Arial" panose="020B0604020202020204" pitchFamily="34" charset="0"/>
              <a:buChar char="•"/>
            </a:pPr>
            <a:r>
              <a:rPr lang="en-CA" altLang="en-US" sz="2400" dirty="0">
                <a:solidFill>
                  <a:schemeClr val="tx1">
                    <a:lumMod val="50000"/>
                    <a:lumOff val="50000"/>
                  </a:schemeClr>
                </a:solidFill>
                <a:latin typeface="Segoe UI" panose="020B0502040204020203" pitchFamily="34" charset="0"/>
                <a:cs typeface="Segoe UI" panose="020B0502040204020203" pitchFamily="34" charset="0"/>
              </a:rPr>
              <a:t>Access to resources </a:t>
            </a:r>
          </a:p>
          <a:p>
            <a:pPr marL="342900" indent="-342900">
              <a:spcBef>
                <a:spcPts val="600"/>
              </a:spcBef>
              <a:spcAft>
                <a:spcPts val="200"/>
              </a:spcAft>
              <a:buFont typeface="Arial" panose="020B0604020202020204" pitchFamily="34" charset="0"/>
              <a:buChar char="•"/>
            </a:pPr>
            <a:r>
              <a:rPr lang="en-CA" altLang="en-US" sz="2400" dirty="0">
                <a:solidFill>
                  <a:schemeClr val="tx1">
                    <a:lumMod val="50000"/>
                    <a:lumOff val="50000"/>
                  </a:schemeClr>
                </a:solidFill>
                <a:latin typeface="Segoe UI" panose="020B0502040204020203" pitchFamily="34" charset="0"/>
                <a:cs typeface="Segoe UI" panose="020B0502040204020203" pitchFamily="34" charset="0"/>
              </a:rPr>
              <a:t>Copied on correspondence</a:t>
            </a:r>
          </a:p>
          <a:p>
            <a:pPr>
              <a:buClr>
                <a:schemeClr val="tx1"/>
              </a:buClr>
            </a:pPr>
            <a:endParaRPr lang="en-US" dirty="0"/>
          </a:p>
        </p:txBody>
      </p:sp>
      <p:sp>
        <p:nvSpPr>
          <p:cNvPr id="8" name="Rectangle 7"/>
          <p:cNvSpPr/>
          <p:nvPr/>
        </p:nvSpPr>
        <p:spPr>
          <a:xfrm>
            <a:off x="0" y="6570297"/>
            <a:ext cx="6096000" cy="246221"/>
          </a:xfrm>
          <a:prstGeom prst="rect">
            <a:avLst/>
          </a:prstGeom>
        </p:spPr>
        <p:txBody>
          <a:bodyPr>
            <a:spAutoFit/>
          </a:bodyPr>
          <a:lstStyle/>
          <a:p>
            <a:pPr>
              <a:defRPr/>
            </a:pPr>
            <a:r>
              <a:rPr lang="en-US" altLang="en-US" sz="1000" dirty="0">
                <a:solidFill>
                  <a:srgbClr val="000000"/>
                </a:solidFill>
                <a:latin typeface="Segoe UI" panose="020B0502040204020203" pitchFamily="34" charset="0"/>
                <a:cs typeface="Segoe UI" panose="020B0502040204020203" pitchFamily="34" charset="0"/>
              </a:rPr>
              <a:t>Influence Style Indicator ©2010, 2015, Discovery Learning International – All rights reserved. </a:t>
            </a:r>
          </a:p>
        </p:txBody>
      </p:sp>
    </p:spTree>
    <p:extLst>
      <p:ext uri="{BB962C8B-B14F-4D97-AF65-F5344CB8AC3E}">
        <p14:creationId xmlns:p14="http://schemas.microsoft.com/office/powerpoint/2010/main" val="1392727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CC6302968F324B984B97CAEE56FE58" ma:contentTypeVersion="2" ma:contentTypeDescription="Create a new document." ma:contentTypeScope="" ma:versionID="9ba1a36c603f0195b97cc654f8f1d1b5">
  <xsd:schema xmlns:xsd="http://www.w3.org/2001/XMLSchema" xmlns:xs="http://www.w3.org/2001/XMLSchema" xmlns:p="http://schemas.microsoft.com/office/2006/metadata/properties" xmlns:ns2="467c7ec7-55dd-4d37-9d97-99209053a9f8" targetNamespace="http://schemas.microsoft.com/office/2006/metadata/properties" ma:root="true" ma:fieldsID="06d3a4a62c20b400ee6c0fee9680e47f" ns2:_="">
    <xsd:import namespace="467c7ec7-55dd-4d37-9d97-99209053a9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7c7ec7-55dd-4d37-9d97-99209053a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CD1CE9-9F0F-4C55-BB37-AF4852792AC1}">
  <ds:schemaRefs>
    <ds:schemaRef ds:uri="http://purl.org/dc/terms/"/>
    <ds:schemaRef ds:uri="467c7ec7-55dd-4d37-9d97-99209053a9f8"/>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D679EFEC-52D5-4FA3-A5D4-D24EEDEEF4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7c7ec7-55dd-4d37-9d97-99209053a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D568DB-A3D8-43AB-8D83-ED73F32361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804</TotalTime>
  <Words>2535</Words>
  <Application>Microsoft Office PowerPoint</Application>
  <PresentationFormat>Widescreen</PresentationFormat>
  <Paragraphs>310</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Montserrat</vt:lpstr>
      <vt:lpstr>Segoe UI</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Wong</dc:creator>
  <cp:lastModifiedBy>Mark Kenny</cp:lastModifiedBy>
  <cp:revision>61</cp:revision>
  <dcterms:created xsi:type="dcterms:W3CDTF">2017-11-23T13:50:18Z</dcterms:created>
  <dcterms:modified xsi:type="dcterms:W3CDTF">2022-10-19T19:03:14Z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0x01010075CC6302968F324B984B97CAEE56FE58</vt:lpwstr>
  </property>
</Properties>
</file>